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69" r:id="rId3"/>
    <p:sldId id="257" r:id="rId4"/>
    <p:sldId id="258" r:id="rId5"/>
    <p:sldId id="10237" r:id="rId6"/>
    <p:sldId id="10238" r:id="rId7"/>
    <p:sldId id="10239" r:id="rId8"/>
    <p:sldId id="10240" r:id="rId9"/>
    <p:sldId id="10241" r:id="rId10"/>
    <p:sldId id="355" r:id="rId11"/>
    <p:sldId id="10198" r:id="rId12"/>
    <p:sldId id="259" r:id="rId13"/>
    <p:sldId id="8693" r:id="rId14"/>
    <p:sldId id="8694" r:id="rId15"/>
    <p:sldId id="1576" r:id="rId16"/>
    <p:sldId id="8695" r:id="rId17"/>
    <p:sldId id="8696" r:id="rId18"/>
    <p:sldId id="8697" r:id="rId19"/>
    <p:sldId id="8682" r:id="rId20"/>
    <p:sldId id="359" r:id="rId21"/>
    <p:sldId id="8699" r:id="rId22"/>
    <p:sldId id="10195" r:id="rId23"/>
    <p:sldId id="10201" r:id="rId24"/>
    <p:sldId id="10202" r:id="rId25"/>
    <p:sldId id="10196" r:id="rId26"/>
    <p:sldId id="10126" r:id="rId27"/>
    <p:sldId id="10128" r:id="rId28"/>
    <p:sldId id="10137" r:id="rId29"/>
    <p:sldId id="10211" r:id="rId30"/>
    <p:sldId id="10141" r:id="rId31"/>
    <p:sldId id="10200" r:id="rId32"/>
    <p:sldId id="10145" r:id="rId33"/>
    <p:sldId id="10188" r:id="rId34"/>
    <p:sldId id="10193" r:id="rId35"/>
    <p:sldId id="10207" r:id="rId36"/>
    <p:sldId id="10206" r:id="rId37"/>
    <p:sldId id="10213" r:id="rId38"/>
    <p:sldId id="10214" r:id="rId39"/>
    <p:sldId id="10186" r:id="rId40"/>
    <p:sldId id="10208" r:id="rId41"/>
    <p:sldId id="10205" r:id="rId42"/>
    <p:sldId id="356" r:id="rId43"/>
    <p:sldId id="358" r:id="rId44"/>
    <p:sldId id="10216" r:id="rId45"/>
    <p:sldId id="270" r:id="rId46"/>
    <p:sldId id="357" r:id="rId47"/>
    <p:sldId id="10242" r:id="rId48"/>
    <p:sldId id="10243" r:id="rId49"/>
    <p:sldId id="10244" r:id="rId50"/>
    <p:sldId id="10245" r:id="rId51"/>
    <p:sldId id="10246" r:id="rId52"/>
    <p:sldId id="10247" r:id="rId53"/>
    <p:sldId id="10250" r:id="rId54"/>
    <p:sldId id="10251" r:id="rId55"/>
    <p:sldId id="10236" r:id="rId56"/>
    <p:sldId id="647" r:id="rId57"/>
    <p:sldId id="10248" r:id="rId58"/>
    <p:sldId id="10252" r:id="rId59"/>
    <p:sldId id="10249" r:id="rId60"/>
    <p:sldId id="268"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102" autoAdjust="0"/>
  </p:normalViewPr>
  <p:slideViewPr>
    <p:cSldViewPr>
      <p:cViewPr varScale="1">
        <p:scale>
          <a:sx n="47" d="100"/>
          <a:sy n="47" d="100"/>
        </p:scale>
        <p:origin x="1864" y="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3CE442-A326-470D-96BC-6EB912890EEE}"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A84E0E52-960B-403D-828E-942B989FFFEA}">
      <dgm:prSet/>
      <dgm:spPr/>
      <dgm:t>
        <a:bodyPr/>
        <a:lstStyle/>
        <a:p>
          <a:pPr>
            <a:lnSpc>
              <a:spcPct val="100000"/>
            </a:lnSpc>
          </a:pPr>
          <a:r>
            <a:rPr lang="en-US" b="1"/>
            <a:t>New </a:t>
          </a:r>
          <a:br>
            <a:rPr lang="en-US" b="1"/>
          </a:br>
          <a:r>
            <a:rPr lang="en-US" b="1"/>
            <a:t>App UI</a:t>
          </a:r>
          <a:endParaRPr lang="en-US"/>
        </a:p>
      </dgm:t>
    </dgm:pt>
    <dgm:pt modelId="{E0565A9B-723C-4F59-91D2-1E3376453E7F}" type="parTrans" cxnId="{78E67398-B288-4441-92FB-6DB7E3292C43}">
      <dgm:prSet/>
      <dgm:spPr/>
      <dgm:t>
        <a:bodyPr/>
        <a:lstStyle/>
        <a:p>
          <a:endParaRPr lang="en-US"/>
        </a:p>
      </dgm:t>
    </dgm:pt>
    <dgm:pt modelId="{FBD935B4-251C-4B10-945B-45F9BD412C2E}" type="sibTrans" cxnId="{78E67398-B288-4441-92FB-6DB7E3292C43}">
      <dgm:prSet/>
      <dgm:spPr/>
      <dgm:t>
        <a:bodyPr/>
        <a:lstStyle/>
        <a:p>
          <a:endParaRPr lang="en-US"/>
        </a:p>
      </dgm:t>
    </dgm:pt>
    <dgm:pt modelId="{C6902714-190D-45A0-9FA6-83C3162BF6FF}">
      <dgm:prSet/>
      <dgm:spPr/>
      <dgm:t>
        <a:bodyPr/>
        <a:lstStyle/>
        <a:p>
          <a:pPr>
            <a:lnSpc>
              <a:spcPct val="100000"/>
            </a:lnSpc>
          </a:pPr>
          <a:r>
            <a:rPr lang="en-US"/>
            <a:t>New Navigation</a:t>
          </a:r>
          <a:br>
            <a:rPr lang="en-US"/>
          </a:br>
          <a:r>
            <a:rPr lang="en-US"/>
            <a:t>Menu</a:t>
          </a:r>
        </a:p>
      </dgm:t>
    </dgm:pt>
    <dgm:pt modelId="{A2770E3F-8A15-4CCE-92CD-5349C5D48D4D}" type="parTrans" cxnId="{469367E8-0C70-4041-8FBC-C0FB91179DCA}">
      <dgm:prSet/>
      <dgm:spPr/>
      <dgm:t>
        <a:bodyPr/>
        <a:lstStyle/>
        <a:p>
          <a:endParaRPr lang="en-US"/>
        </a:p>
      </dgm:t>
    </dgm:pt>
    <dgm:pt modelId="{228F5BEB-F88A-4186-80C2-F0E09D468EB7}" type="sibTrans" cxnId="{469367E8-0C70-4041-8FBC-C0FB91179DCA}">
      <dgm:prSet/>
      <dgm:spPr/>
      <dgm:t>
        <a:bodyPr/>
        <a:lstStyle/>
        <a:p>
          <a:endParaRPr lang="en-US"/>
        </a:p>
      </dgm:t>
    </dgm:pt>
    <dgm:pt modelId="{534E96AF-47A6-42E3-8E3A-D618208F6B1E}">
      <dgm:prSet/>
      <dgm:spPr/>
      <dgm:t>
        <a:bodyPr/>
        <a:lstStyle/>
        <a:p>
          <a:pPr>
            <a:lnSpc>
              <a:spcPct val="100000"/>
            </a:lnSpc>
          </a:pPr>
          <a:r>
            <a:rPr lang="en-US"/>
            <a:t>New Apps</a:t>
          </a:r>
          <a:br>
            <a:rPr lang="en-US"/>
          </a:br>
          <a:r>
            <a:rPr lang="en-US"/>
            <a:t>Concept</a:t>
          </a:r>
        </a:p>
      </dgm:t>
    </dgm:pt>
    <dgm:pt modelId="{B4681ADF-B247-4B01-85BF-C5D541A3886D}" type="parTrans" cxnId="{00CA406E-E75C-4986-9387-713D83490BAC}">
      <dgm:prSet/>
      <dgm:spPr/>
      <dgm:t>
        <a:bodyPr/>
        <a:lstStyle/>
        <a:p>
          <a:endParaRPr lang="en-US"/>
        </a:p>
      </dgm:t>
    </dgm:pt>
    <dgm:pt modelId="{4174EA18-6DE2-431A-8E98-A98B8B066E0C}" type="sibTrans" cxnId="{00CA406E-E75C-4986-9387-713D83490BAC}">
      <dgm:prSet/>
      <dgm:spPr/>
      <dgm:t>
        <a:bodyPr/>
        <a:lstStyle/>
        <a:p>
          <a:endParaRPr lang="en-US"/>
        </a:p>
      </dgm:t>
    </dgm:pt>
    <dgm:pt modelId="{BEF1FB0C-4965-4CA9-885D-4590839A6608}">
      <dgm:prSet/>
      <dgm:spPr/>
      <dgm:t>
        <a:bodyPr/>
        <a:lstStyle/>
        <a:p>
          <a:pPr>
            <a:lnSpc>
              <a:spcPct val="100000"/>
            </a:lnSpc>
          </a:pPr>
          <a:r>
            <a:rPr lang="en-US"/>
            <a:t>Full Responsive Design</a:t>
          </a:r>
        </a:p>
      </dgm:t>
    </dgm:pt>
    <dgm:pt modelId="{10E614C0-34F3-4E69-9272-AC17036F56E6}" type="parTrans" cxnId="{9B1BC28B-0DA8-4360-BA5E-629E582A2703}">
      <dgm:prSet/>
      <dgm:spPr/>
      <dgm:t>
        <a:bodyPr/>
        <a:lstStyle/>
        <a:p>
          <a:endParaRPr lang="en-US"/>
        </a:p>
      </dgm:t>
    </dgm:pt>
    <dgm:pt modelId="{10ADC68D-3B84-4BC5-8ED2-EB864E03BB7C}" type="sibTrans" cxnId="{9B1BC28B-0DA8-4360-BA5E-629E582A2703}">
      <dgm:prSet/>
      <dgm:spPr/>
      <dgm:t>
        <a:bodyPr/>
        <a:lstStyle/>
        <a:p>
          <a:endParaRPr lang="en-US"/>
        </a:p>
      </dgm:t>
    </dgm:pt>
    <dgm:pt modelId="{51DCC171-620A-4336-8CCB-D476A0A44E3D}" type="pres">
      <dgm:prSet presAssocID="{003CE442-A326-470D-96BC-6EB912890EEE}" presName="root" presStyleCnt="0">
        <dgm:presLayoutVars>
          <dgm:dir/>
          <dgm:resizeHandles val="exact"/>
        </dgm:presLayoutVars>
      </dgm:prSet>
      <dgm:spPr/>
    </dgm:pt>
    <dgm:pt modelId="{179E9702-1C79-4E5E-8B22-2FAEB44352D0}" type="pres">
      <dgm:prSet presAssocID="{A84E0E52-960B-403D-828E-942B989FFFEA}" presName="compNode" presStyleCnt="0"/>
      <dgm:spPr/>
    </dgm:pt>
    <dgm:pt modelId="{1BB4F124-0BED-4C03-9DE7-EC5F657B7F60}" type="pres">
      <dgm:prSet presAssocID="{A84E0E52-960B-403D-828E-942B989FFFEA}"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iamond"/>
        </a:ext>
      </dgm:extLst>
    </dgm:pt>
    <dgm:pt modelId="{50BD262A-B472-4397-AB83-16A51E6CB646}" type="pres">
      <dgm:prSet presAssocID="{A84E0E52-960B-403D-828E-942B989FFFEA}" presName="spaceRect" presStyleCnt="0"/>
      <dgm:spPr/>
    </dgm:pt>
    <dgm:pt modelId="{9D6FBCBD-F98D-4D6F-87B9-AE83E7002A62}" type="pres">
      <dgm:prSet presAssocID="{A84E0E52-960B-403D-828E-942B989FFFEA}" presName="textRect" presStyleLbl="revTx" presStyleIdx="0" presStyleCnt="4">
        <dgm:presLayoutVars>
          <dgm:chMax val="1"/>
          <dgm:chPref val="1"/>
        </dgm:presLayoutVars>
      </dgm:prSet>
      <dgm:spPr/>
    </dgm:pt>
    <dgm:pt modelId="{B89992CF-39E6-4B9F-A147-25EAC3EF8AA6}" type="pres">
      <dgm:prSet presAssocID="{FBD935B4-251C-4B10-945B-45F9BD412C2E}" presName="sibTrans" presStyleCnt="0"/>
      <dgm:spPr/>
    </dgm:pt>
    <dgm:pt modelId="{4C807FD6-1A3A-400C-9A3A-A8966AAE747D}" type="pres">
      <dgm:prSet presAssocID="{C6902714-190D-45A0-9FA6-83C3162BF6FF}" presName="compNode" presStyleCnt="0"/>
      <dgm:spPr/>
    </dgm:pt>
    <dgm:pt modelId="{EE8B7B62-432B-4805-9536-81D9BA372DEA}" type="pres">
      <dgm:prSet presAssocID="{C6902714-190D-45A0-9FA6-83C3162BF6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ierarchy"/>
        </a:ext>
      </dgm:extLst>
    </dgm:pt>
    <dgm:pt modelId="{9C13A182-F528-4E80-A920-63193B5FCEF3}" type="pres">
      <dgm:prSet presAssocID="{C6902714-190D-45A0-9FA6-83C3162BF6FF}" presName="spaceRect" presStyleCnt="0"/>
      <dgm:spPr/>
    </dgm:pt>
    <dgm:pt modelId="{AD010CF4-408C-437F-B86D-5E324D0C6F91}" type="pres">
      <dgm:prSet presAssocID="{C6902714-190D-45A0-9FA6-83C3162BF6FF}" presName="textRect" presStyleLbl="revTx" presStyleIdx="1" presStyleCnt="4">
        <dgm:presLayoutVars>
          <dgm:chMax val="1"/>
          <dgm:chPref val="1"/>
        </dgm:presLayoutVars>
      </dgm:prSet>
      <dgm:spPr/>
    </dgm:pt>
    <dgm:pt modelId="{8214292E-C6B2-4D19-B24C-F2DCDA96EB71}" type="pres">
      <dgm:prSet presAssocID="{228F5BEB-F88A-4186-80C2-F0E09D468EB7}" presName="sibTrans" presStyleCnt="0"/>
      <dgm:spPr/>
    </dgm:pt>
    <dgm:pt modelId="{94AD2D83-0A03-42ED-9F4D-1BE8387006FD}" type="pres">
      <dgm:prSet presAssocID="{534E96AF-47A6-42E3-8E3A-D618208F6B1E}" presName="compNode" presStyleCnt="0"/>
      <dgm:spPr/>
    </dgm:pt>
    <dgm:pt modelId="{093834C5-38DB-42AD-A24B-4E92EC4476F4}" type="pres">
      <dgm:prSet presAssocID="{534E96AF-47A6-42E3-8E3A-D618208F6B1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Venn diagram"/>
        </a:ext>
      </dgm:extLst>
    </dgm:pt>
    <dgm:pt modelId="{059A4DDD-6ACE-40B8-BF6F-1A0F47AB0CB0}" type="pres">
      <dgm:prSet presAssocID="{534E96AF-47A6-42E3-8E3A-D618208F6B1E}" presName="spaceRect" presStyleCnt="0"/>
      <dgm:spPr/>
    </dgm:pt>
    <dgm:pt modelId="{5F888EB6-62C3-4957-A54E-1D52473B9321}" type="pres">
      <dgm:prSet presAssocID="{534E96AF-47A6-42E3-8E3A-D618208F6B1E}" presName="textRect" presStyleLbl="revTx" presStyleIdx="2" presStyleCnt="4">
        <dgm:presLayoutVars>
          <dgm:chMax val="1"/>
          <dgm:chPref val="1"/>
        </dgm:presLayoutVars>
      </dgm:prSet>
      <dgm:spPr/>
    </dgm:pt>
    <dgm:pt modelId="{B3FAF088-25BE-4A25-8FD7-FD5024EC12E6}" type="pres">
      <dgm:prSet presAssocID="{4174EA18-6DE2-431A-8E98-A98B8B066E0C}" presName="sibTrans" presStyleCnt="0"/>
      <dgm:spPr/>
    </dgm:pt>
    <dgm:pt modelId="{746EAC7D-11D8-4860-8651-60D330EA306F}" type="pres">
      <dgm:prSet presAssocID="{BEF1FB0C-4965-4CA9-885D-4590839A6608}" presName="compNode" presStyleCnt="0"/>
      <dgm:spPr/>
    </dgm:pt>
    <dgm:pt modelId="{7B69F110-FF04-4674-A55D-145364FC8211}" type="pres">
      <dgm:prSet presAssocID="{BEF1FB0C-4965-4CA9-885D-4590839A6608}"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mart Phone"/>
        </a:ext>
      </dgm:extLst>
    </dgm:pt>
    <dgm:pt modelId="{F26DCD04-CB6E-4955-A273-90A978C4E44A}" type="pres">
      <dgm:prSet presAssocID="{BEF1FB0C-4965-4CA9-885D-4590839A6608}" presName="spaceRect" presStyleCnt="0"/>
      <dgm:spPr/>
    </dgm:pt>
    <dgm:pt modelId="{9DAACA07-F7DF-401C-93AD-EC4957604B36}" type="pres">
      <dgm:prSet presAssocID="{BEF1FB0C-4965-4CA9-885D-4590839A6608}" presName="textRect" presStyleLbl="revTx" presStyleIdx="3" presStyleCnt="4">
        <dgm:presLayoutVars>
          <dgm:chMax val="1"/>
          <dgm:chPref val="1"/>
        </dgm:presLayoutVars>
      </dgm:prSet>
      <dgm:spPr/>
    </dgm:pt>
  </dgm:ptLst>
  <dgm:cxnLst>
    <dgm:cxn modelId="{F8A1CA68-B361-4970-8371-140DC60B8562}" type="presOf" srcId="{534E96AF-47A6-42E3-8E3A-D618208F6B1E}" destId="{5F888EB6-62C3-4957-A54E-1D52473B9321}" srcOrd="0" destOrd="0" presId="urn:microsoft.com/office/officeart/2018/2/layout/IconLabelList"/>
    <dgm:cxn modelId="{00CA406E-E75C-4986-9387-713D83490BAC}" srcId="{003CE442-A326-470D-96BC-6EB912890EEE}" destId="{534E96AF-47A6-42E3-8E3A-D618208F6B1E}" srcOrd="2" destOrd="0" parTransId="{B4681ADF-B247-4B01-85BF-C5D541A3886D}" sibTransId="{4174EA18-6DE2-431A-8E98-A98B8B066E0C}"/>
    <dgm:cxn modelId="{9B1BC28B-0DA8-4360-BA5E-629E582A2703}" srcId="{003CE442-A326-470D-96BC-6EB912890EEE}" destId="{BEF1FB0C-4965-4CA9-885D-4590839A6608}" srcOrd="3" destOrd="0" parTransId="{10E614C0-34F3-4E69-9272-AC17036F56E6}" sibTransId="{10ADC68D-3B84-4BC5-8ED2-EB864E03BB7C}"/>
    <dgm:cxn modelId="{7AE00597-5B8F-45D8-892A-DE50F506F423}" type="presOf" srcId="{A84E0E52-960B-403D-828E-942B989FFFEA}" destId="{9D6FBCBD-F98D-4D6F-87B9-AE83E7002A62}" srcOrd="0" destOrd="0" presId="urn:microsoft.com/office/officeart/2018/2/layout/IconLabelList"/>
    <dgm:cxn modelId="{D7604797-F61C-4E84-AB48-D778391D2E9F}" type="presOf" srcId="{C6902714-190D-45A0-9FA6-83C3162BF6FF}" destId="{AD010CF4-408C-437F-B86D-5E324D0C6F91}" srcOrd="0" destOrd="0" presId="urn:microsoft.com/office/officeart/2018/2/layout/IconLabelList"/>
    <dgm:cxn modelId="{78E67398-B288-4441-92FB-6DB7E3292C43}" srcId="{003CE442-A326-470D-96BC-6EB912890EEE}" destId="{A84E0E52-960B-403D-828E-942B989FFFEA}" srcOrd="0" destOrd="0" parTransId="{E0565A9B-723C-4F59-91D2-1E3376453E7F}" sibTransId="{FBD935B4-251C-4B10-945B-45F9BD412C2E}"/>
    <dgm:cxn modelId="{F52658BF-EEAB-4B32-9088-0D3FBAEA61FC}" type="presOf" srcId="{003CE442-A326-470D-96BC-6EB912890EEE}" destId="{51DCC171-620A-4336-8CCB-D476A0A44E3D}" srcOrd="0" destOrd="0" presId="urn:microsoft.com/office/officeart/2018/2/layout/IconLabelList"/>
    <dgm:cxn modelId="{469367E8-0C70-4041-8FBC-C0FB91179DCA}" srcId="{003CE442-A326-470D-96BC-6EB912890EEE}" destId="{C6902714-190D-45A0-9FA6-83C3162BF6FF}" srcOrd="1" destOrd="0" parTransId="{A2770E3F-8A15-4CCE-92CD-5349C5D48D4D}" sibTransId="{228F5BEB-F88A-4186-80C2-F0E09D468EB7}"/>
    <dgm:cxn modelId="{09EF80FE-04D0-4F25-BD90-E9486BB0E872}" type="presOf" srcId="{BEF1FB0C-4965-4CA9-885D-4590839A6608}" destId="{9DAACA07-F7DF-401C-93AD-EC4957604B36}" srcOrd="0" destOrd="0" presId="urn:microsoft.com/office/officeart/2018/2/layout/IconLabelList"/>
    <dgm:cxn modelId="{CD6DFD38-795C-45DD-94CE-B706A308DC14}" type="presParOf" srcId="{51DCC171-620A-4336-8CCB-D476A0A44E3D}" destId="{179E9702-1C79-4E5E-8B22-2FAEB44352D0}" srcOrd="0" destOrd="0" presId="urn:microsoft.com/office/officeart/2018/2/layout/IconLabelList"/>
    <dgm:cxn modelId="{4967C81E-52FF-4326-83BA-00761732B194}" type="presParOf" srcId="{179E9702-1C79-4E5E-8B22-2FAEB44352D0}" destId="{1BB4F124-0BED-4C03-9DE7-EC5F657B7F60}" srcOrd="0" destOrd="0" presId="urn:microsoft.com/office/officeart/2018/2/layout/IconLabelList"/>
    <dgm:cxn modelId="{2F848028-D9B3-48B9-985C-19AEA19F36A8}" type="presParOf" srcId="{179E9702-1C79-4E5E-8B22-2FAEB44352D0}" destId="{50BD262A-B472-4397-AB83-16A51E6CB646}" srcOrd="1" destOrd="0" presId="urn:microsoft.com/office/officeart/2018/2/layout/IconLabelList"/>
    <dgm:cxn modelId="{1FB6A79A-08EC-469B-BF79-460122763699}" type="presParOf" srcId="{179E9702-1C79-4E5E-8B22-2FAEB44352D0}" destId="{9D6FBCBD-F98D-4D6F-87B9-AE83E7002A62}" srcOrd="2" destOrd="0" presId="urn:microsoft.com/office/officeart/2018/2/layout/IconLabelList"/>
    <dgm:cxn modelId="{6DE87B0E-5899-4156-BD10-77BCC2CC5A9A}" type="presParOf" srcId="{51DCC171-620A-4336-8CCB-D476A0A44E3D}" destId="{B89992CF-39E6-4B9F-A147-25EAC3EF8AA6}" srcOrd="1" destOrd="0" presId="urn:microsoft.com/office/officeart/2018/2/layout/IconLabelList"/>
    <dgm:cxn modelId="{8CE4EB18-637B-436B-B14C-17FAEA8DC98D}" type="presParOf" srcId="{51DCC171-620A-4336-8CCB-D476A0A44E3D}" destId="{4C807FD6-1A3A-400C-9A3A-A8966AAE747D}" srcOrd="2" destOrd="0" presId="urn:microsoft.com/office/officeart/2018/2/layout/IconLabelList"/>
    <dgm:cxn modelId="{F619456E-5018-4F71-9F94-02DCA12B1467}" type="presParOf" srcId="{4C807FD6-1A3A-400C-9A3A-A8966AAE747D}" destId="{EE8B7B62-432B-4805-9536-81D9BA372DEA}" srcOrd="0" destOrd="0" presId="urn:microsoft.com/office/officeart/2018/2/layout/IconLabelList"/>
    <dgm:cxn modelId="{EFD203B8-F8ED-4876-8DE0-17E2500FDA59}" type="presParOf" srcId="{4C807FD6-1A3A-400C-9A3A-A8966AAE747D}" destId="{9C13A182-F528-4E80-A920-63193B5FCEF3}" srcOrd="1" destOrd="0" presId="urn:microsoft.com/office/officeart/2018/2/layout/IconLabelList"/>
    <dgm:cxn modelId="{27E7D255-EF0E-467C-B7CC-BEA0D4F474F8}" type="presParOf" srcId="{4C807FD6-1A3A-400C-9A3A-A8966AAE747D}" destId="{AD010CF4-408C-437F-B86D-5E324D0C6F91}" srcOrd="2" destOrd="0" presId="urn:microsoft.com/office/officeart/2018/2/layout/IconLabelList"/>
    <dgm:cxn modelId="{F4F6C09E-058A-4750-80A5-533C02D9CCC3}" type="presParOf" srcId="{51DCC171-620A-4336-8CCB-D476A0A44E3D}" destId="{8214292E-C6B2-4D19-B24C-F2DCDA96EB71}" srcOrd="3" destOrd="0" presId="urn:microsoft.com/office/officeart/2018/2/layout/IconLabelList"/>
    <dgm:cxn modelId="{04AFFAF8-D835-4A1D-97C7-B7D2E71A39DB}" type="presParOf" srcId="{51DCC171-620A-4336-8CCB-D476A0A44E3D}" destId="{94AD2D83-0A03-42ED-9F4D-1BE8387006FD}" srcOrd="4" destOrd="0" presId="urn:microsoft.com/office/officeart/2018/2/layout/IconLabelList"/>
    <dgm:cxn modelId="{E6E59AD5-5A82-4260-B4E0-E9A77C1293DC}" type="presParOf" srcId="{94AD2D83-0A03-42ED-9F4D-1BE8387006FD}" destId="{093834C5-38DB-42AD-A24B-4E92EC4476F4}" srcOrd="0" destOrd="0" presId="urn:microsoft.com/office/officeart/2018/2/layout/IconLabelList"/>
    <dgm:cxn modelId="{F2631DF2-FF27-4721-A06F-F4ED98613A15}" type="presParOf" srcId="{94AD2D83-0A03-42ED-9F4D-1BE8387006FD}" destId="{059A4DDD-6ACE-40B8-BF6F-1A0F47AB0CB0}" srcOrd="1" destOrd="0" presId="urn:microsoft.com/office/officeart/2018/2/layout/IconLabelList"/>
    <dgm:cxn modelId="{4AD231BA-6BC5-4E35-A8FD-BB55A2B26B27}" type="presParOf" srcId="{94AD2D83-0A03-42ED-9F4D-1BE8387006FD}" destId="{5F888EB6-62C3-4957-A54E-1D52473B9321}" srcOrd="2" destOrd="0" presId="urn:microsoft.com/office/officeart/2018/2/layout/IconLabelList"/>
    <dgm:cxn modelId="{95541CB9-FA3F-45B7-8182-132BBE72F4B5}" type="presParOf" srcId="{51DCC171-620A-4336-8CCB-D476A0A44E3D}" destId="{B3FAF088-25BE-4A25-8FD7-FD5024EC12E6}" srcOrd="5" destOrd="0" presId="urn:microsoft.com/office/officeart/2018/2/layout/IconLabelList"/>
    <dgm:cxn modelId="{1C47DA9C-FD85-4518-98C5-47E0D5097BE3}" type="presParOf" srcId="{51DCC171-620A-4336-8CCB-D476A0A44E3D}" destId="{746EAC7D-11D8-4860-8651-60D330EA306F}" srcOrd="6" destOrd="0" presId="urn:microsoft.com/office/officeart/2018/2/layout/IconLabelList"/>
    <dgm:cxn modelId="{0F1770A5-4006-4BBF-805A-99E0D24BA636}" type="presParOf" srcId="{746EAC7D-11D8-4860-8651-60D330EA306F}" destId="{7B69F110-FF04-4674-A55D-145364FC8211}" srcOrd="0" destOrd="0" presId="urn:microsoft.com/office/officeart/2018/2/layout/IconLabelList"/>
    <dgm:cxn modelId="{CE7A4FC0-60C3-418D-BCE7-C68B84B5772C}" type="presParOf" srcId="{746EAC7D-11D8-4860-8651-60D330EA306F}" destId="{F26DCD04-CB6E-4955-A273-90A978C4E44A}" srcOrd="1" destOrd="0" presId="urn:microsoft.com/office/officeart/2018/2/layout/IconLabelList"/>
    <dgm:cxn modelId="{6BBE9BC3-9340-4430-844A-6949095839DC}" type="presParOf" srcId="{746EAC7D-11D8-4860-8651-60D330EA306F}" destId="{9DAACA07-F7DF-401C-93AD-EC4957604B3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3CE442-A326-470D-96BC-6EB912890EEE}"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A39FC231-57F1-4CF3-BC28-F05E8813070F}">
      <dgm:prSet/>
      <dgm:spPr/>
      <dgm:t>
        <a:bodyPr/>
        <a:lstStyle/>
        <a:p>
          <a:pPr>
            <a:lnSpc>
              <a:spcPct val="100000"/>
            </a:lnSpc>
          </a:pPr>
          <a:r>
            <a:rPr lang="en-US" b="1"/>
            <a:t>Improved Form Experiences</a:t>
          </a:r>
          <a:endParaRPr lang="en-US"/>
        </a:p>
      </dgm:t>
    </dgm:pt>
    <dgm:pt modelId="{DC75DD2D-5A8C-4E92-AED1-00E60A3A78D4}" type="parTrans" cxnId="{C45019B7-E66F-4FB5-8B9A-FA93F2943798}">
      <dgm:prSet/>
      <dgm:spPr/>
      <dgm:t>
        <a:bodyPr/>
        <a:lstStyle/>
        <a:p>
          <a:endParaRPr lang="en-US"/>
        </a:p>
      </dgm:t>
    </dgm:pt>
    <dgm:pt modelId="{77077DCC-6838-4EE6-B62A-FDCD5AD35025}" type="sibTrans" cxnId="{C45019B7-E66F-4FB5-8B9A-FA93F2943798}">
      <dgm:prSet/>
      <dgm:spPr/>
      <dgm:t>
        <a:bodyPr/>
        <a:lstStyle/>
        <a:p>
          <a:endParaRPr lang="en-US"/>
        </a:p>
      </dgm:t>
    </dgm:pt>
    <dgm:pt modelId="{1AAF9D00-213E-4E8B-8C8A-D11EDD462BF3}">
      <dgm:prSet/>
      <dgm:spPr/>
      <dgm:t>
        <a:bodyPr/>
        <a:lstStyle/>
        <a:p>
          <a:pPr>
            <a:lnSpc>
              <a:spcPct val="100000"/>
            </a:lnSpc>
          </a:pPr>
          <a:r>
            <a:rPr lang="en-US"/>
            <a:t>Dynamic </a:t>
          </a:r>
          <a:br>
            <a:rPr lang="en-US"/>
          </a:br>
          <a:r>
            <a:rPr lang="en-US"/>
            <a:t>Form Reflow</a:t>
          </a:r>
        </a:p>
      </dgm:t>
    </dgm:pt>
    <dgm:pt modelId="{C1B00FAA-145D-44A3-85DC-75A118E350F1}" type="parTrans" cxnId="{D69C7A86-7A63-4871-9930-CD196BF43C43}">
      <dgm:prSet/>
      <dgm:spPr/>
      <dgm:t>
        <a:bodyPr/>
        <a:lstStyle/>
        <a:p>
          <a:endParaRPr lang="en-US"/>
        </a:p>
      </dgm:t>
    </dgm:pt>
    <dgm:pt modelId="{EB8729C2-B7E4-498C-8EC3-5A86CD1297E4}" type="sibTrans" cxnId="{D69C7A86-7A63-4871-9930-CD196BF43C43}">
      <dgm:prSet/>
      <dgm:spPr/>
      <dgm:t>
        <a:bodyPr/>
        <a:lstStyle/>
        <a:p>
          <a:endParaRPr lang="en-US"/>
        </a:p>
      </dgm:t>
    </dgm:pt>
    <dgm:pt modelId="{1037BA6B-692C-4307-A7A2-72287BA2B43C}">
      <dgm:prSet/>
      <dgm:spPr/>
      <dgm:t>
        <a:bodyPr/>
        <a:lstStyle/>
        <a:p>
          <a:pPr>
            <a:lnSpc>
              <a:spcPct val="100000"/>
            </a:lnSpc>
          </a:pPr>
          <a:r>
            <a:rPr lang="en-US" dirty="0"/>
            <a:t>New</a:t>
          </a:r>
          <a:br>
            <a:rPr lang="en-US" dirty="0"/>
          </a:br>
          <a:r>
            <a:rPr lang="en-US" dirty="0"/>
            <a:t>Reference Panel</a:t>
          </a:r>
        </a:p>
      </dgm:t>
    </dgm:pt>
    <dgm:pt modelId="{15DBF190-E45D-492D-9BAA-87B3D422F808}" type="parTrans" cxnId="{88768642-F28B-4CDE-8DB0-9A2BAF634F5F}">
      <dgm:prSet/>
      <dgm:spPr/>
      <dgm:t>
        <a:bodyPr/>
        <a:lstStyle/>
        <a:p>
          <a:endParaRPr lang="en-US"/>
        </a:p>
      </dgm:t>
    </dgm:pt>
    <dgm:pt modelId="{23ADB1B8-4C24-4F20-A0BD-2F24DED9289D}" type="sibTrans" cxnId="{88768642-F28B-4CDE-8DB0-9A2BAF634F5F}">
      <dgm:prSet/>
      <dgm:spPr/>
      <dgm:t>
        <a:bodyPr/>
        <a:lstStyle/>
        <a:p>
          <a:endParaRPr lang="en-US"/>
        </a:p>
      </dgm:t>
    </dgm:pt>
    <dgm:pt modelId="{0048FE1E-A3BC-4B8C-8CC7-CDBAA424A4A3}">
      <dgm:prSet/>
      <dgm:spPr/>
      <dgm:t>
        <a:bodyPr/>
        <a:lstStyle/>
        <a:p>
          <a:pPr>
            <a:lnSpc>
              <a:spcPct val="100000"/>
            </a:lnSpc>
          </a:pPr>
          <a:r>
            <a:rPr lang="en-US"/>
            <a:t>Use or Build</a:t>
          </a:r>
          <a:br>
            <a:rPr lang="en-US"/>
          </a:br>
          <a:r>
            <a:rPr lang="en-US"/>
            <a:t>Custom Controls</a:t>
          </a:r>
        </a:p>
      </dgm:t>
    </dgm:pt>
    <dgm:pt modelId="{B1E03AFE-6D35-474B-9781-9CE848F39E33}" type="parTrans" cxnId="{D583190A-9395-4751-97A3-0D97FFAA37CD}">
      <dgm:prSet/>
      <dgm:spPr/>
      <dgm:t>
        <a:bodyPr/>
        <a:lstStyle/>
        <a:p>
          <a:endParaRPr lang="en-US"/>
        </a:p>
      </dgm:t>
    </dgm:pt>
    <dgm:pt modelId="{4E9B4B54-BD59-473D-8202-594CDCAE5A29}" type="sibTrans" cxnId="{D583190A-9395-4751-97A3-0D97FFAA37CD}">
      <dgm:prSet/>
      <dgm:spPr/>
      <dgm:t>
        <a:bodyPr/>
        <a:lstStyle/>
        <a:p>
          <a:endParaRPr lang="en-US"/>
        </a:p>
      </dgm:t>
    </dgm:pt>
    <dgm:pt modelId="{51DCC171-620A-4336-8CCB-D476A0A44E3D}" type="pres">
      <dgm:prSet presAssocID="{003CE442-A326-470D-96BC-6EB912890EEE}" presName="root" presStyleCnt="0">
        <dgm:presLayoutVars>
          <dgm:dir/>
          <dgm:resizeHandles val="exact"/>
        </dgm:presLayoutVars>
      </dgm:prSet>
      <dgm:spPr/>
    </dgm:pt>
    <dgm:pt modelId="{E8BB0A77-D01D-4F84-A1C9-78C30F1A11DF}" type="pres">
      <dgm:prSet presAssocID="{A39FC231-57F1-4CF3-BC28-F05E8813070F}" presName="compNode" presStyleCnt="0"/>
      <dgm:spPr/>
    </dgm:pt>
    <dgm:pt modelId="{F3ADBE57-2437-4A72-8DEE-0E200189F055}" type="pres">
      <dgm:prSet presAssocID="{A39FC231-57F1-4CF3-BC28-F05E8813070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ream"/>
        </a:ext>
      </dgm:extLst>
    </dgm:pt>
    <dgm:pt modelId="{6559A759-4AF8-44AF-9F69-558131C28283}" type="pres">
      <dgm:prSet presAssocID="{A39FC231-57F1-4CF3-BC28-F05E8813070F}" presName="spaceRect" presStyleCnt="0"/>
      <dgm:spPr/>
    </dgm:pt>
    <dgm:pt modelId="{F8A17143-D545-45B7-881F-7A4A20D87364}" type="pres">
      <dgm:prSet presAssocID="{A39FC231-57F1-4CF3-BC28-F05E8813070F}" presName="textRect" presStyleLbl="revTx" presStyleIdx="0" presStyleCnt="4">
        <dgm:presLayoutVars>
          <dgm:chMax val="1"/>
          <dgm:chPref val="1"/>
        </dgm:presLayoutVars>
      </dgm:prSet>
      <dgm:spPr/>
    </dgm:pt>
    <dgm:pt modelId="{D5522C39-EC3B-455B-9D16-6AE8FE28871A}" type="pres">
      <dgm:prSet presAssocID="{77077DCC-6838-4EE6-B62A-FDCD5AD35025}" presName="sibTrans" presStyleCnt="0"/>
      <dgm:spPr/>
    </dgm:pt>
    <dgm:pt modelId="{70F5704B-1006-4D11-81DA-EFA117F9007E}" type="pres">
      <dgm:prSet presAssocID="{1AAF9D00-213E-4E8B-8C8A-D11EDD462BF3}" presName="compNode" presStyleCnt="0"/>
      <dgm:spPr/>
    </dgm:pt>
    <dgm:pt modelId="{37FEC155-946A-49B5-8055-183376F0CF94}" type="pres">
      <dgm:prSet presAssocID="{1AAF9D00-213E-4E8B-8C8A-D11EDD462BF3}"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oading"/>
        </a:ext>
      </dgm:extLst>
    </dgm:pt>
    <dgm:pt modelId="{EB33A87D-2B36-49E6-A3CE-905D6C3F612C}" type="pres">
      <dgm:prSet presAssocID="{1AAF9D00-213E-4E8B-8C8A-D11EDD462BF3}" presName="spaceRect" presStyleCnt="0"/>
      <dgm:spPr/>
    </dgm:pt>
    <dgm:pt modelId="{CA77F8F5-9D6D-4EF6-B427-6630D8B4794A}" type="pres">
      <dgm:prSet presAssocID="{1AAF9D00-213E-4E8B-8C8A-D11EDD462BF3}" presName="textRect" presStyleLbl="revTx" presStyleIdx="1" presStyleCnt="4">
        <dgm:presLayoutVars>
          <dgm:chMax val="1"/>
          <dgm:chPref val="1"/>
        </dgm:presLayoutVars>
      </dgm:prSet>
      <dgm:spPr/>
    </dgm:pt>
    <dgm:pt modelId="{3DE75D23-6468-4932-9F39-9235D92FD67F}" type="pres">
      <dgm:prSet presAssocID="{EB8729C2-B7E4-498C-8EC3-5A86CD1297E4}" presName="sibTrans" presStyleCnt="0"/>
      <dgm:spPr/>
    </dgm:pt>
    <dgm:pt modelId="{07A23D3E-9442-460F-8A5C-258D0FB71C09}" type="pres">
      <dgm:prSet presAssocID="{1037BA6B-692C-4307-A7A2-72287BA2B43C}" presName="compNode" presStyleCnt="0"/>
      <dgm:spPr/>
    </dgm:pt>
    <dgm:pt modelId="{0F1EA151-CD47-4697-BD22-AAD33B12CF7C}" type="pres">
      <dgm:prSet presAssocID="{1037BA6B-692C-4307-A7A2-72287BA2B43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a:ext>
      </dgm:extLst>
    </dgm:pt>
    <dgm:pt modelId="{B96AFDAF-F7B0-4945-92BC-0298157A34FA}" type="pres">
      <dgm:prSet presAssocID="{1037BA6B-692C-4307-A7A2-72287BA2B43C}" presName="spaceRect" presStyleCnt="0"/>
      <dgm:spPr/>
    </dgm:pt>
    <dgm:pt modelId="{7E9DBD84-D4B8-41A6-8D78-EA4FCCA2838C}" type="pres">
      <dgm:prSet presAssocID="{1037BA6B-692C-4307-A7A2-72287BA2B43C}" presName="textRect" presStyleLbl="revTx" presStyleIdx="2" presStyleCnt="4">
        <dgm:presLayoutVars>
          <dgm:chMax val="1"/>
          <dgm:chPref val="1"/>
        </dgm:presLayoutVars>
      </dgm:prSet>
      <dgm:spPr/>
    </dgm:pt>
    <dgm:pt modelId="{E4F8E251-0B3C-4911-8983-DCD13A3844B7}" type="pres">
      <dgm:prSet presAssocID="{23ADB1B8-4C24-4F20-A0BD-2F24DED9289D}" presName="sibTrans" presStyleCnt="0"/>
      <dgm:spPr/>
    </dgm:pt>
    <dgm:pt modelId="{A877BC44-E9CB-4581-815A-DE41E8F935A1}" type="pres">
      <dgm:prSet presAssocID="{0048FE1E-A3BC-4B8C-8CC7-CDBAA424A4A3}" presName="compNode" presStyleCnt="0"/>
      <dgm:spPr/>
    </dgm:pt>
    <dgm:pt modelId="{045C9083-6B7A-4A85-B753-D19F9753D057}" type="pres">
      <dgm:prSet presAssocID="{0048FE1E-A3BC-4B8C-8CC7-CDBAA424A4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lloon animal"/>
        </a:ext>
      </dgm:extLst>
    </dgm:pt>
    <dgm:pt modelId="{45A3482C-CAEE-4C37-B328-E3D371452387}" type="pres">
      <dgm:prSet presAssocID="{0048FE1E-A3BC-4B8C-8CC7-CDBAA424A4A3}" presName="spaceRect" presStyleCnt="0"/>
      <dgm:spPr/>
    </dgm:pt>
    <dgm:pt modelId="{3AAF2296-00E4-4E1E-8598-211E58D57CF2}" type="pres">
      <dgm:prSet presAssocID="{0048FE1E-A3BC-4B8C-8CC7-CDBAA424A4A3}" presName="textRect" presStyleLbl="revTx" presStyleIdx="3" presStyleCnt="4">
        <dgm:presLayoutVars>
          <dgm:chMax val="1"/>
          <dgm:chPref val="1"/>
        </dgm:presLayoutVars>
      </dgm:prSet>
      <dgm:spPr/>
    </dgm:pt>
  </dgm:ptLst>
  <dgm:cxnLst>
    <dgm:cxn modelId="{D583190A-9395-4751-97A3-0D97FFAA37CD}" srcId="{003CE442-A326-470D-96BC-6EB912890EEE}" destId="{0048FE1E-A3BC-4B8C-8CC7-CDBAA424A4A3}" srcOrd="3" destOrd="0" parTransId="{B1E03AFE-6D35-474B-9781-9CE848F39E33}" sibTransId="{4E9B4B54-BD59-473D-8202-594CDCAE5A29}"/>
    <dgm:cxn modelId="{5732FE0C-4D23-4D51-B199-4CCDB45FCE40}" type="presOf" srcId="{0048FE1E-A3BC-4B8C-8CC7-CDBAA424A4A3}" destId="{3AAF2296-00E4-4E1E-8598-211E58D57CF2}" srcOrd="0" destOrd="0" presId="urn:microsoft.com/office/officeart/2018/2/layout/IconLabelList"/>
    <dgm:cxn modelId="{88768642-F28B-4CDE-8DB0-9A2BAF634F5F}" srcId="{003CE442-A326-470D-96BC-6EB912890EEE}" destId="{1037BA6B-692C-4307-A7A2-72287BA2B43C}" srcOrd="2" destOrd="0" parTransId="{15DBF190-E45D-492D-9BAA-87B3D422F808}" sibTransId="{23ADB1B8-4C24-4F20-A0BD-2F24DED9289D}"/>
    <dgm:cxn modelId="{D69C7A86-7A63-4871-9930-CD196BF43C43}" srcId="{003CE442-A326-470D-96BC-6EB912890EEE}" destId="{1AAF9D00-213E-4E8B-8C8A-D11EDD462BF3}" srcOrd="1" destOrd="0" parTransId="{C1B00FAA-145D-44A3-85DC-75A118E350F1}" sibTransId="{EB8729C2-B7E4-498C-8EC3-5A86CD1297E4}"/>
    <dgm:cxn modelId="{506B688A-4EB6-4C68-BF42-B2651E6E35AE}" type="presOf" srcId="{1037BA6B-692C-4307-A7A2-72287BA2B43C}" destId="{7E9DBD84-D4B8-41A6-8D78-EA4FCCA2838C}" srcOrd="0" destOrd="0" presId="urn:microsoft.com/office/officeart/2018/2/layout/IconLabelList"/>
    <dgm:cxn modelId="{C45019B7-E66F-4FB5-8B9A-FA93F2943798}" srcId="{003CE442-A326-470D-96BC-6EB912890EEE}" destId="{A39FC231-57F1-4CF3-BC28-F05E8813070F}" srcOrd="0" destOrd="0" parTransId="{DC75DD2D-5A8C-4E92-AED1-00E60A3A78D4}" sibTransId="{77077DCC-6838-4EE6-B62A-FDCD5AD35025}"/>
    <dgm:cxn modelId="{F52658BF-EEAB-4B32-9088-0D3FBAEA61FC}" type="presOf" srcId="{003CE442-A326-470D-96BC-6EB912890EEE}" destId="{51DCC171-620A-4336-8CCB-D476A0A44E3D}" srcOrd="0" destOrd="0" presId="urn:microsoft.com/office/officeart/2018/2/layout/IconLabelList"/>
    <dgm:cxn modelId="{B81DD8CA-BADB-4B96-B7E4-0AADB690E898}" type="presOf" srcId="{A39FC231-57F1-4CF3-BC28-F05E8813070F}" destId="{F8A17143-D545-45B7-881F-7A4A20D87364}" srcOrd="0" destOrd="0" presId="urn:microsoft.com/office/officeart/2018/2/layout/IconLabelList"/>
    <dgm:cxn modelId="{C81EEEE5-9B63-418D-83F3-CD4D52E78575}" type="presOf" srcId="{1AAF9D00-213E-4E8B-8C8A-D11EDD462BF3}" destId="{CA77F8F5-9D6D-4EF6-B427-6630D8B4794A}" srcOrd="0" destOrd="0" presId="urn:microsoft.com/office/officeart/2018/2/layout/IconLabelList"/>
    <dgm:cxn modelId="{1BCE7A25-8F73-48FA-8831-4716D4F28F15}" type="presParOf" srcId="{51DCC171-620A-4336-8CCB-D476A0A44E3D}" destId="{E8BB0A77-D01D-4F84-A1C9-78C30F1A11DF}" srcOrd="0" destOrd="0" presId="urn:microsoft.com/office/officeart/2018/2/layout/IconLabelList"/>
    <dgm:cxn modelId="{C22FC7A8-661C-4FBE-8073-85CE7DFE4470}" type="presParOf" srcId="{E8BB0A77-D01D-4F84-A1C9-78C30F1A11DF}" destId="{F3ADBE57-2437-4A72-8DEE-0E200189F055}" srcOrd="0" destOrd="0" presId="urn:microsoft.com/office/officeart/2018/2/layout/IconLabelList"/>
    <dgm:cxn modelId="{30F189A4-AEDE-4BB1-A599-D58B01DD8615}" type="presParOf" srcId="{E8BB0A77-D01D-4F84-A1C9-78C30F1A11DF}" destId="{6559A759-4AF8-44AF-9F69-558131C28283}" srcOrd="1" destOrd="0" presId="urn:microsoft.com/office/officeart/2018/2/layout/IconLabelList"/>
    <dgm:cxn modelId="{F40AA04F-DC96-449C-A827-4B9F7518C241}" type="presParOf" srcId="{E8BB0A77-D01D-4F84-A1C9-78C30F1A11DF}" destId="{F8A17143-D545-45B7-881F-7A4A20D87364}" srcOrd="2" destOrd="0" presId="urn:microsoft.com/office/officeart/2018/2/layout/IconLabelList"/>
    <dgm:cxn modelId="{19979618-CA3A-4854-9D91-730D8C16FD88}" type="presParOf" srcId="{51DCC171-620A-4336-8CCB-D476A0A44E3D}" destId="{D5522C39-EC3B-455B-9D16-6AE8FE28871A}" srcOrd="1" destOrd="0" presId="urn:microsoft.com/office/officeart/2018/2/layout/IconLabelList"/>
    <dgm:cxn modelId="{9F1BA10C-72E1-4B58-AF5C-020772987595}" type="presParOf" srcId="{51DCC171-620A-4336-8CCB-D476A0A44E3D}" destId="{70F5704B-1006-4D11-81DA-EFA117F9007E}" srcOrd="2" destOrd="0" presId="urn:microsoft.com/office/officeart/2018/2/layout/IconLabelList"/>
    <dgm:cxn modelId="{9DF27C8E-0653-439B-9B7E-BFCFE3D47EB9}" type="presParOf" srcId="{70F5704B-1006-4D11-81DA-EFA117F9007E}" destId="{37FEC155-946A-49B5-8055-183376F0CF94}" srcOrd="0" destOrd="0" presId="urn:microsoft.com/office/officeart/2018/2/layout/IconLabelList"/>
    <dgm:cxn modelId="{BB82303E-AA19-48BC-8E7C-3A782CA53106}" type="presParOf" srcId="{70F5704B-1006-4D11-81DA-EFA117F9007E}" destId="{EB33A87D-2B36-49E6-A3CE-905D6C3F612C}" srcOrd="1" destOrd="0" presId="urn:microsoft.com/office/officeart/2018/2/layout/IconLabelList"/>
    <dgm:cxn modelId="{4F01D6C3-AB1B-4546-A478-B8199F081137}" type="presParOf" srcId="{70F5704B-1006-4D11-81DA-EFA117F9007E}" destId="{CA77F8F5-9D6D-4EF6-B427-6630D8B4794A}" srcOrd="2" destOrd="0" presId="urn:microsoft.com/office/officeart/2018/2/layout/IconLabelList"/>
    <dgm:cxn modelId="{3562CD21-39EC-40C6-BC13-8A86187C6790}" type="presParOf" srcId="{51DCC171-620A-4336-8CCB-D476A0A44E3D}" destId="{3DE75D23-6468-4932-9F39-9235D92FD67F}" srcOrd="3" destOrd="0" presId="urn:microsoft.com/office/officeart/2018/2/layout/IconLabelList"/>
    <dgm:cxn modelId="{004138C0-46E4-42F6-965C-A51F071CAECD}" type="presParOf" srcId="{51DCC171-620A-4336-8CCB-D476A0A44E3D}" destId="{07A23D3E-9442-460F-8A5C-258D0FB71C09}" srcOrd="4" destOrd="0" presId="urn:microsoft.com/office/officeart/2018/2/layout/IconLabelList"/>
    <dgm:cxn modelId="{079E4367-0DCE-4966-A879-53DB6F64DA38}" type="presParOf" srcId="{07A23D3E-9442-460F-8A5C-258D0FB71C09}" destId="{0F1EA151-CD47-4697-BD22-AAD33B12CF7C}" srcOrd="0" destOrd="0" presId="urn:microsoft.com/office/officeart/2018/2/layout/IconLabelList"/>
    <dgm:cxn modelId="{60D3E4BF-79AF-4B6E-A73F-E0D3D5818484}" type="presParOf" srcId="{07A23D3E-9442-460F-8A5C-258D0FB71C09}" destId="{B96AFDAF-F7B0-4945-92BC-0298157A34FA}" srcOrd="1" destOrd="0" presId="urn:microsoft.com/office/officeart/2018/2/layout/IconLabelList"/>
    <dgm:cxn modelId="{41612DE6-83F9-4A21-9C8E-173CEEA3C889}" type="presParOf" srcId="{07A23D3E-9442-460F-8A5C-258D0FB71C09}" destId="{7E9DBD84-D4B8-41A6-8D78-EA4FCCA2838C}" srcOrd="2" destOrd="0" presId="urn:microsoft.com/office/officeart/2018/2/layout/IconLabelList"/>
    <dgm:cxn modelId="{07388C59-6F17-4AA3-94B7-D017EC7B81B4}" type="presParOf" srcId="{51DCC171-620A-4336-8CCB-D476A0A44E3D}" destId="{E4F8E251-0B3C-4911-8983-DCD13A3844B7}" srcOrd="5" destOrd="0" presId="urn:microsoft.com/office/officeart/2018/2/layout/IconLabelList"/>
    <dgm:cxn modelId="{D5805405-91B3-43FF-AE9C-26D754FD0D53}" type="presParOf" srcId="{51DCC171-620A-4336-8CCB-D476A0A44E3D}" destId="{A877BC44-E9CB-4581-815A-DE41E8F935A1}" srcOrd="6" destOrd="0" presId="urn:microsoft.com/office/officeart/2018/2/layout/IconLabelList"/>
    <dgm:cxn modelId="{3265B4CC-FA6F-4088-99A0-05F4281F4608}" type="presParOf" srcId="{A877BC44-E9CB-4581-815A-DE41E8F935A1}" destId="{045C9083-6B7A-4A85-B753-D19F9753D057}" srcOrd="0" destOrd="0" presId="urn:microsoft.com/office/officeart/2018/2/layout/IconLabelList"/>
    <dgm:cxn modelId="{EAB3A706-F707-432E-ACA5-64263EB02ED2}" type="presParOf" srcId="{A877BC44-E9CB-4581-815A-DE41E8F935A1}" destId="{45A3482C-CAEE-4C37-B328-E3D371452387}" srcOrd="1" destOrd="0" presId="urn:microsoft.com/office/officeart/2018/2/layout/IconLabelList"/>
    <dgm:cxn modelId="{96EAC524-CDE5-45E8-99D5-A1EEC622449E}" type="presParOf" srcId="{A877BC44-E9CB-4581-815A-DE41E8F935A1}" destId="{3AAF2296-00E4-4E1E-8598-211E58D57CF2}" srcOrd="2" destOrd="0" presId="urn:microsoft.com/office/officeart/2018/2/layout/IconLabelList"/>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03CE442-A326-470D-96BC-6EB912890EEE}"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3B3D7E80-D58E-4E91-B8E3-7925C10CC861}">
      <dgm:prSet/>
      <dgm:spPr/>
      <dgm:t>
        <a:bodyPr/>
        <a:lstStyle/>
        <a:p>
          <a:pPr>
            <a:lnSpc>
              <a:spcPct val="100000"/>
            </a:lnSpc>
          </a:pPr>
          <a:r>
            <a:rPr lang="en-US" b="1"/>
            <a:t>Improved Data  Exploration</a:t>
          </a:r>
          <a:endParaRPr lang="en-US"/>
        </a:p>
      </dgm:t>
    </dgm:pt>
    <dgm:pt modelId="{46367FC0-C2D7-46BD-9084-0014EF05A079}" type="parTrans" cxnId="{B401FD61-03D5-483A-9239-C98D5FA84905}">
      <dgm:prSet/>
      <dgm:spPr/>
      <dgm:t>
        <a:bodyPr/>
        <a:lstStyle/>
        <a:p>
          <a:endParaRPr lang="en-US"/>
        </a:p>
      </dgm:t>
    </dgm:pt>
    <dgm:pt modelId="{2269DC1B-A90D-4F34-8F83-7376982C070F}" type="sibTrans" cxnId="{B401FD61-03D5-483A-9239-C98D5FA84905}">
      <dgm:prSet/>
      <dgm:spPr/>
      <dgm:t>
        <a:bodyPr/>
        <a:lstStyle/>
        <a:p>
          <a:endParaRPr lang="en-US"/>
        </a:p>
      </dgm:t>
    </dgm:pt>
    <dgm:pt modelId="{8A96FC25-C558-4D3C-A01F-E8048692CB99}">
      <dgm:prSet/>
      <dgm:spPr/>
      <dgm:t>
        <a:bodyPr/>
        <a:lstStyle/>
        <a:p>
          <a:pPr>
            <a:lnSpc>
              <a:spcPct val="100000"/>
            </a:lnSpc>
          </a:pPr>
          <a:r>
            <a:rPr lang="en-US"/>
            <a:t>Record Set Navigation</a:t>
          </a:r>
        </a:p>
      </dgm:t>
    </dgm:pt>
    <dgm:pt modelId="{89E1B30E-22AB-48E3-95FA-4F48AC547C38}" type="parTrans" cxnId="{C796BCD9-7666-4799-AA63-390A6770452A}">
      <dgm:prSet/>
      <dgm:spPr/>
      <dgm:t>
        <a:bodyPr/>
        <a:lstStyle/>
        <a:p>
          <a:endParaRPr lang="en-US"/>
        </a:p>
      </dgm:t>
    </dgm:pt>
    <dgm:pt modelId="{475BF86E-AEA9-44DD-BD36-0A3FD5A5211C}" type="sibTrans" cxnId="{C796BCD9-7666-4799-AA63-390A6770452A}">
      <dgm:prSet/>
      <dgm:spPr/>
      <dgm:t>
        <a:bodyPr/>
        <a:lstStyle/>
        <a:p>
          <a:endParaRPr lang="en-US"/>
        </a:p>
      </dgm:t>
    </dgm:pt>
    <dgm:pt modelId="{A39FC231-57F1-4CF3-BC28-F05E8813070F}">
      <dgm:prSet/>
      <dgm:spPr/>
      <dgm:t>
        <a:bodyPr/>
        <a:lstStyle/>
        <a:p>
          <a:pPr>
            <a:lnSpc>
              <a:spcPct val="100000"/>
            </a:lnSpc>
          </a:pPr>
          <a:r>
            <a:rPr lang="en-US"/>
            <a:t>Interactive Dashboards </a:t>
          </a:r>
        </a:p>
      </dgm:t>
    </dgm:pt>
    <dgm:pt modelId="{DC75DD2D-5A8C-4E92-AED1-00E60A3A78D4}" type="parTrans" cxnId="{C45019B7-E66F-4FB5-8B9A-FA93F2943798}">
      <dgm:prSet/>
      <dgm:spPr/>
      <dgm:t>
        <a:bodyPr/>
        <a:lstStyle/>
        <a:p>
          <a:endParaRPr lang="en-US"/>
        </a:p>
      </dgm:t>
    </dgm:pt>
    <dgm:pt modelId="{77077DCC-6838-4EE6-B62A-FDCD5AD35025}" type="sibTrans" cxnId="{C45019B7-E66F-4FB5-8B9A-FA93F2943798}">
      <dgm:prSet/>
      <dgm:spPr/>
      <dgm:t>
        <a:bodyPr/>
        <a:lstStyle/>
        <a:p>
          <a:endParaRPr lang="en-US"/>
        </a:p>
      </dgm:t>
    </dgm:pt>
    <dgm:pt modelId="{278EC7D4-24ED-4AA3-ACFF-FA641854F813}">
      <dgm:prSet/>
      <dgm:spPr/>
      <dgm:t>
        <a:bodyPr/>
        <a:lstStyle/>
        <a:p>
          <a:pPr>
            <a:lnSpc>
              <a:spcPct val="100000"/>
            </a:lnSpc>
          </a:pPr>
          <a:r>
            <a:rPr lang="en-US"/>
            <a:t>Improved</a:t>
          </a:r>
          <a:br>
            <a:rPr lang="en-US"/>
          </a:br>
          <a:r>
            <a:rPr lang="en-US"/>
            <a:t>Lookup</a:t>
          </a:r>
        </a:p>
      </dgm:t>
    </dgm:pt>
    <dgm:pt modelId="{07DEC653-BCE8-472F-BC38-5B84349A2E19}" type="parTrans" cxnId="{89A89321-86D0-4D5F-AC7A-02E0AA0F4C69}">
      <dgm:prSet/>
      <dgm:spPr/>
      <dgm:t>
        <a:bodyPr/>
        <a:lstStyle/>
        <a:p>
          <a:endParaRPr lang="en-US"/>
        </a:p>
      </dgm:t>
    </dgm:pt>
    <dgm:pt modelId="{85531514-D19E-4CBA-9FFE-CD11781B8F4F}" type="sibTrans" cxnId="{89A89321-86D0-4D5F-AC7A-02E0AA0F4C69}">
      <dgm:prSet/>
      <dgm:spPr/>
      <dgm:t>
        <a:bodyPr/>
        <a:lstStyle/>
        <a:p>
          <a:endParaRPr lang="en-US"/>
        </a:p>
      </dgm:t>
    </dgm:pt>
    <dgm:pt modelId="{51DCC171-620A-4336-8CCB-D476A0A44E3D}" type="pres">
      <dgm:prSet presAssocID="{003CE442-A326-470D-96BC-6EB912890EEE}" presName="root" presStyleCnt="0">
        <dgm:presLayoutVars>
          <dgm:dir/>
          <dgm:resizeHandles val="exact"/>
        </dgm:presLayoutVars>
      </dgm:prSet>
      <dgm:spPr/>
    </dgm:pt>
    <dgm:pt modelId="{A6DCE086-696A-4ABF-93AE-AF32D432BD55}" type="pres">
      <dgm:prSet presAssocID="{3B3D7E80-D58E-4E91-B8E3-7925C10CC861}" presName="compNode" presStyleCnt="0"/>
      <dgm:spPr/>
    </dgm:pt>
    <dgm:pt modelId="{FC5DDD97-7BC3-4C91-BF86-63BE8FC02715}" type="pres">
      <dgm:prSet presAssocID="{3B3D7E80-D58E-4E91-B8E3-7925C10CC86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ass"/>
        </a:ext>
      </dgm:extLst>
    </dgm:pt>
    <dgm:pt modelId="{E7EE8D53-AEA1-449B-8A62-EB4A23BF558E}" type="pres">
      <dgm:prSet presAssocID="{3B3D7E80-D58E-4E91-B8E3-7925C10CC861}" presName="spaceRect" presStyleCnt="0"/>
      <dgm:spPr/>
    </dgm:pt>
    <dgm:pt modelId="{D8A20AA9-01FE-45E6-AD48-32B109FCB918}" type="pres">
      <dgm:prSet presAssocID="{3B3D7E80-D58E-4E91-B8E3-7925C10CC861}" presName="textRect" presStyleLbl="revTx" presStyleIdx="0" presStyleCnt="4">
        <dgm:presLayoutVars>
          <dgm:chMax val="1"/>
          <dgm:chPref val="1"/>
        </dgm:presLayoutVars>
      </dgm:prSet>
      <dgm:spPr/>
    </dgm:pt>
    <dgm:pt modelId="{CE9782CD-0CA1-4B01-9C8D-CEA7E4BC6D88}" type="pres">
      <dgm:prSet presAssocID="{2269DC1B-A90D-4F34-8F83-7376982C070F}" presName="sibTrans" presStyleCnt="0"/>
      <dgm:spPr/>
    </dgm:pt>
    <dgm:pt modelId="{D8DAAA9D-D86A-47E1-9560-29C17466F735}" type="pres">
      <dgm:prSet presAssocID="{8A96FC25-C558-4D3C-A01F-E8048692CB99}" presName="compNode" presStyleCnt="0"/>
      <dgm:spPr/>
    </dgm:pt>
    <dgm:pt modelId="{B3E09A5C-6990-4892-976E-2120578979F9}" type="pres">
      <dgm:prSet presAssocID="{8A96FC25-C558-4D3C-A01F-E8048692CB9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st"/>
        </a:ext>
      </dgm:extLst>
    </dgm:pt>
    <dgm:pt modelId="{4EE3ABE0-33D5-4C8B-B0B9-CD144002BC7A}" type="pres">
      <dgm:prSet presAssocID="{8A96FC25-C558-4D3C-A01F-E8048692CB99}" presName="spaceRect" presStyleCnt="0"/>
      <dgm:spPr/>
    </dgm:pt>
    <dgm:pt modelId="{82DFF8A9-B2B1-4837-BC42-B05FEBB32FBE}" type="pres">
      <dgm:prSet presAssocID="{8A96FC25-C558-4D3C-A01F-E8048692CB99}" presName="textRect" presStyleLbl="revTx" presStyleIdx="1" presStyleCnt="4">
        <dgm:presLayoutVars>
          <dgm:chMax val="1"/>
          <dgm:chPref val="1"/>
        </dgm:presLayoutVars>
      </dgm:prSet>
      <dgm:spPr/>
    </dgm:pt>
    <dgm:pt modelId="{A50E8755-9D0A-4F7C-947F-983E86EE0409}" type="pres">
      <dgm:prSet presAssocID="{475BF86E-AEA9-44DD-BD36-0A3FD5A5211C}" presName="sibTrans" presStyleCnt="0"/>
      <dgm:spPr/>
    </dgm:pt>
    <dgm:pt modelId="{E8BB0A77-D01D-4F84-A1C9-78C30F1A11DF}" type="pres">
      <dgm:prSet presAssocID="{A39FC231-57F1-4CF3-BC28-F05E8813070F}" presName="compNode" presStyleCnt="0"/>
      <dgm:spPr/>
    </dgm:pt>
    <dgm:pt modelId="{F3ADBE57-2437-4A72-8DEE-0E200189F055}" type="pres">
      <dgm:prSet presAssocID="{A39FC231-57F1-4CF3-BC28-F05E8813070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6559A759-4AF8-44AF-9F69-558131C28283}" type="pres">
      <dgm:prSet presAssocID="{A39FC231-57F1-4CF3-BC28-F05E8813070F}" presName="spaceRect" presStyleCnt="0"/>
      <dgm:spPr/>
    </dgm:pt>
    <dgm:pt modelId="{F8A17143-D545-45B7-881F-7A4A20D87364}" type="pres">
      <dgm:prSet presAssocID="{A39FC231-57F1-4CF3-BC28-F05E8813070F}" presName="textRect" presStyleLbl="revTx" presStyleIdx="2" presStyleCnt="4">
        <dgm:presLayoutVars>
          <dgm:chMax val="1"/>
          <dgm:chPref val="1"/>
        </dgm:presLayoutVars>
      </dgm:prSet>
      <dgm:spPr/>
    </dgm:pt>
    <dgm:pt modelId="{78DBB418-5FEE-49B6-902B-5A7046E7BB80}" type="pres">
      <dgm:prSet presAssocID="{77077DCC-6838-4EE6-B62A-FDCD5AD35025}" presName="sibTrans" presStyleCnt="0"/>
      <dgm:spPr/>
    </dgm:pt>
    <dgm:pt modelId="{995A76DC-FF30-4B7F-AE0A-2F73DB8DDDA3}" type="pres">
      <dgm:prSet presAssocID="{278EC7D4-24ED-4AA3-ACFF-FA641854F813}" presName="compNode" presStyleCnt="0"/>
      <dgm:spPr/>
    </dgm:pt>
    <dgm:pt modelId="{59811E02-4B70-4A73-921C-8A0A9B8DB4B0}" type="pres">
      <dgm:prSet presAssocID="{278EC7D4-24ED-4AA3-ACFF-FA641854F813}"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agnifying glass"/>
        </a:ext>
      </dgm:extLst>
    </dgm:pt>
    <dgm:pt modelId="{5F2AF23F-B207-41E8-9590-DAE7FA5A70BB}" type="pres">
      <dgm:prSet presAssocID="{278EC7D4-24ED-4AA3-ACFF-FA641854F813}" presName="spaceRect" presStyleCnt="0"/>
      <dgm:spPr/>
    </dgm:pt>
    <dgm:pt modelId="{EBCF6D4E-0575-4ED2-9EF3-59FEEF001AA6}" type="pres">
      <dgm:prSet presAssocID="{278EC7D4-24ED-4AA3-ACFF-FA641854F813}" presName="textRect" presStyleLbl="revTx" presStyleIdx="3" presStyleCnt="4">
        <dgm:presLayoutVars>
          <dgm:chMax val="1"/>
          <dgm:chPref val="1"/>
        </dgm:presLayoutVars>
      </dgm:prSet>
      <dgm:spPr/>
    </dgm:pt>
  </dgm:ptLst>
  <dgm:cxnLst>
    <dgm:cxn modelId="{89A89321-86D0-4D5F-AC7A-02E0AA0F4C69}" srcId="{003CE442-A326-470D-96BC-6EB912890EEE}" destId="{278EC7D4-24ED-4AA3-ACFF-FA641854F813}" srcOrd="3" destOrd="0" parTransId="{07DEC653-BCE8-472F-BC38-5B84349A2E19}" sibTransId="{85531514-D19E-4CBA-9FFE-CD11781B8F4F}"/>
    <dgm:cxn modelId="{F5FBFB32-D0C3-4518-A788-D0C2ED8F0B3C}" type="presOf" srcId="{3B3D7E80-D58E-4E91-B8E3-7925C10CC861}" destId="{D8A20AA9-01FE-45E6-AD48-32B109FCB918}" srcOrd="0" destOrd="0" presId="urn:microsoft.com/office/officeart/2018/2/layout/IconLabelList"/>
    <dgm:cxn modelId="{B401FD61-03D5-483A-9239-C98D5FA84905}" srcId="{003CE442-A326-470D-96BC-6EB912890EEE}" destId="{3B3D7E80-D58E-4E91-B8E3-7925C10CC861}" srcOrd="0" destOrd="0" parTransId="{46367FC0-C2D7-46BD-9084-0014EF05A079}" sibTransId="{2269DC1B-A90D-4F34-8F83-7376982C070F}"/>
    <dgm:cxn modelId="{5C1E964A-D2F7-49F5-A486-98931B3C0AAE}" type="presOf" srcId="{278EC7D4-24ED-4AA3-ACFF-FA641854F813}" destId="{EBCF6D4E-0575-4ED2-9EF3-59FEEF001AA6}" srcOrd="0" destOrd="0" presId="urn:microsoft.com/office/officeart/2018/2/layout/IconLabelList"/>
    <dgm:cxn modelId="{51F4EA91-E573-437A-9A15-0B1B0F5B1BAE}" type="presOf" srcId="{8A96FC25-C558-4D3C-A01F-E8048692CB99}" destId="{82DFF8A9-B2B1-4837-BC42-B05FEBB32FBE}" srcOrd="0" destOrd="0" presId="urn:microsoft.com/office/officeart/2018/2/layout/IconLabelList"/>
    <dgm:cxn modelId="{C45019B7-E66F-4FB5-8B9A-FA93F2943798}" srcId="{003CE442-A326-470D-96BC-6EB912890EEE}" destId="{A39FC231-57F1-4CF3-BC28-F05E8813070F}" srcOrd="2" destOrd="0" parTransId="{DC75DD2D-5A8C-4E92-AED1-00E60A3A78D4}" sibTransId="{77077DCC-6838-4EE6-B62A-FDCD5AD35025}"/>
    <dgm:cxn modelId="{F52658BF-EEAB-4B32-9088-0D3FBAEA61FC}" type="presOf" srcId="{003CE442-A326-470D-96BC-6EB912890EEE}" destId="{51DCC171-620A-4336-8CCB-D476A0A44E3D}" srcOrd="0" destOrd="0" presId="urn:microsoft.com/office/officeart/2018/2/layout/IconLabelList"/>
    <dgm:cxn modelId="{B81DD8CA-BADB-4B96-B7E4-0AADB690E898}" type="presOf" srcId="{A39FC231-57F1-4CF3-BC28-F05E8813070F}" destId="{F8A17143-D545-45B7-881F-7A4A20D87364}" srcOrd="0" destOrd="0" presId="urn:microsoft.com/office/officeart/2018/2/layout/IconLabelList"/>
    <dgm:cxn modelId="{C796BCD9-7666-4799-AA63-390A6770452A}" srcId="{003CE442-A326-470D-96BC-6EB912890EEE}" destId="{8A96FC25-C558-4D3C-A01F-E8048692CB99}" srcOrd="1" destOrd="0" parTransId="{89E1B30E-22AB-48E3-95FA-4F48AC547C38}" sibTransId="{475BF86E-AEA9-44DD-BD36-0A3FD5A5211C}"/>
    <dgm:cxn modelId="{B8C7621A-9A9F-4426-8B3B-303D736B4A85}" type="presParOf" srcId="{51DCC171-620A-4336-8CCB-D476A0A44E3D}" destId="{A6DCE086-696A-4ABF-93AE-AF32D432BD55}" srcOrd="0" destOrd="0" presId="urn:microsoft.com/office/officeart/2018/2/layout/IconLabelList"/>
    <dgm:cxn modelId="{1A561274-B2B0-477E-AD42-0064F1B2A2CC}" type="presParOf" srcId="{A6DCE086-696A-4ABF-93AE-AF32D432BD55}" destId="{FC5DDD97-7BC3-4C91-BF86-63BE8FC02715}" srcOrd="0" destOrd="0" presId="urn:microsoft.com/office/officeart/2018/2/layout/IconLabelList"/>
    <dgm:cxn modelId="{704F9A7B-7533-42FF-9C06-1D3862CAC177}" type="presParOf" srcId="{A6DCE086-696A-4ABF-93AE-AF32D432BD55}" destId="{E7EE8D53-AEA1-449B-8A62-EB4A23BF558E}" srcOrd="1" destOrd="0" presId="urn:microsoft.com/office/officeart/2018/2/layout/IconLabelList"/>
    <dgm:cxn modelId="{C1267258-7C47-4F86-BB1B-141D5A4FC065}" type="presParOf" srcId="{A6DCE086-696A-4ABF-93AE-AF32D432BD55}" destId="{D8A20AA9-01FE-45E6-AD48-32B109FCB918}" srcOrd="2" destOrd="0" presId="urn:microsoft.com/office/officeart/2018/2/layout/IconLabelList"/>
    <dgm:cxn modelId="{9CB4E260-39E7-4404-A182-31ABC4A9AC1D}" type="presParOf" srcId="{51DCC171-620A-4336-8CCB-D476A0A44E3D}" destId="{CE9782CD-0CA1-4B01-9C8D-CEA7E4BC6D88}" srcOrd="1" destOrd="0" presId="urn:microsoft.com/office/officeart/2018/2/layout/IconLabelList"/>
    <dgm:cxn modelId="{73523C7E-29D2-4DED-8C48-3516ED7555C4}" type="presParOf" srcId="{51DCC171-620A-4336-8CCB-D476A0A44E3D}" destId="{D8DAAA9D-D86A-47E1-9560-29C17466F735}" srcOrd="2" destOrd="0" presId="urn:microsoft.com/office/officeart/2018/2/layout/IconLabelList"/>
    <dgm:cxn modelId="{5EF49BD4-C80D-424A-AEA5-DA01FEB44844}" type="presParOf" srcId="{D8DAAA9D-D86A-47E1-9560-29C17466F735}" destId="{B3E09A5C-6990-4892-976E-2120578979F9}" srcOrd="0" destOrd="0" presId="urn:microsoft.com/office/officeart/2018/2/layout/IconLabelList"/>
    <dgm:cxn modelId="{8C188D61-DCB7-492B-94CC-0A0EBBEE4633}" type="presParOf" srcId="{D8DAAA9D-D86A-47E1-9560-29C17466F735}" destId="{4EE3ABE0-33D5-4C8B-B0B9-CD144002BC7A}" srcOrd="1" destOrd="0" presId="urn:microsoft.com/office/officeart/2018/2/layout/IconLabelList"/>
    <dgm:cxn modelId="{4F510911-F2E9-4F45-A72C-D1FE0DCBEF7B}" type="presParOf" srcId="{D8DAAA9D-D86A-47E1-9560-29C17466F735}" destId="{82DFF8A9-B2B1-4837-BC42-B05FEBB32FBE}" srcOrd="2" destOrd="0" presId="urn:microsoft.com/office/officeart/2018/2/layout/IconLabelList"/>
    <dgm:cxn modelId="{859F112D-1F79-40CD-BD02-2B061FCD1B9B}" type="presParOf" srcId="{51DCC171-620A-4336-8CCB-D476A0A44E3D}" destId="{A50E8755-9D0A-4F7C-947F-983E86EE0409}" srcOrd="3" destOrd="0" presId="urn:microsoft.com/office/officeart/2018/2/layout/IconLabelList"/>
    <dgm:cxn modelId="{1BCE7A25-8F73-48FA-8831-4716D4F28F15}" type="presParOf" srcId="{51DCC171-620A-4336-8CCB-D476A0A44E3D}" destId="{E8BB0A77-D01D-4F84-A1C9-78C30F1A11DF}" srcOrd="4" destOrd="0" presId="urn:microsoft.com/office/officeart/2018/2/layout/IconLabelList"/>
    <dgm:cxn modelId="{C22FC7A8-661C-4FBE-8073-85CE7DFE4470}" type="presParOf" srcId="{E8BB0A77-D01D-4F84-A1C9-78C30F1A11DF}" destId="{F3ADBE57-2437-4A72-8DEE-0E200189F055}" srcOrd="0" destOrd="0" presId="urn:microsoft.com/office/officeart/2018/2/layout/IconLabelList"/>
    <dgm:cxn modelId="{30F189A4-AEDE-4BB1-A599-D58B01DD8615}" type="presParOf" srcId="{E8BB0A77-D01D-4F84-A1C9-78C30F1A11DF}" destId="{6559A759-4AF8-44AF-9F69-558131C28283}" srcOrd="1" destOrd="0" presId="urn:microsoft.com/office/officeart/2018/2/layout/IconLabelList"/>
    <dgm:cxn modelId="{F40AA04F-DC96-449C-A827-4B9F7518C241}" type="presParOf" srcId="{E8BB0A77-D01D-4F84-A1C9-78C30F1A11DF}" destId="{F8A17143-D545-45B7-881F-7A4A20D87364}" srcOrd="2" destOrd="0" presId="urn:microsoft.com/office/officeart/2018/2/layout/IconLabelList"/>
    <dgm:cxn modelId="{AA607106-3B27-4FD8-9FB1-1236CE2303EA}" type="presParOf" srcId="{51DCC171-620A-4336-8CCB-D476A0A44E3D}" destId="{78DBB418-5FEE-49B6-902B-5A7046E7BB80}" srcOrd="5" destOrd="0" presId="urn:microsoft.com/office/officeart/2018/2/layout/IconLabelList"/>
    <dgm:cxn modelId="{FCC223EE-01DB-4BD8-A8E6-BFF25A83DA5A}" type="presParOf" srcId="{51DCC171-620A-4336-8CCB-D476A0A44E3D}" destId="{995A76DC-FF30-4B7F-AE0A-2F73DB8DDDA3}" srcOrd="6" destOrd="0" presId="urn:microsoft.com/office/officeart/2018/2/layout/IconLabelList"/>
    <dgm:cxn modelId="{57FA5378-C8BA-4685-AE8C-F860BDD8F8CC}" type="presParOf" srcId="{995A76DC-FF30-4B7F-AE0A-2F73DB8DDDA3}" destId="{59811E02-4B70-4A73-921C-8A0A9B8DB4B0}" srcOrd="0" destOrd="0" presId="urn:microsoft.com/office/officeart/2018/2/layout/IconLabelList"/>
    <dgm:cxn modelId="{A8884521-BE94-403F-B8C3-1D1A41A7D0ED}" type="presParOf" srcId="{995A76DC-FF30-4B7F-AE0A-2F73DB8DDDA3}" destId="{5F2AF23F-B207-41E8-9590-DAE7FA5A70BB}" srcOrd="1" destOrd="0" presId="urn:microsoft.com/office/officeart/2018/2/layout/IconLabelList"/>
    <dgm:cxn modelId="{703D0B0D-B782-4218-BB6F-2AFA139DF76B}" type="presParOf" srcId="{995A76DC-FF30-4B7F-AE0A-2F73DB8DDDA3}" destId="{EBCF6D4E-0575-4ED2-9EF3-59FEEF001AA6}" srcOrd="2" destOrd="0" presId="urn:microsoft.com/office/officeart/2018/2/layout/IconLabel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4F124-0BED-4C03-9DE7-EC5F657B7F60}">
      <dsp:nvSpPr>
        <dsp:cNvPr id="0" name=""/>
        <dsp:cNvSpPr/>
      </dsp:nvSpPr>
      <dsp:spPr>
        <a:xfrm>
          <a:off x="313192" y="273089"/>
          <a:ext cx="511787" cy="5117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FBCBD-F98D-4D6F-87B9-AE83E7002A62}">
      <dsp:nvSpPr>
        <dsp:cNvPr id="0" name=""/>
        <dsp:cNvSpPr/>
      </dsp:nvSpPr>
      <dsp:spPr>
        <a:xfrm>
          <a:off x="433" y="960555"/>
          <a:ext cx="1137304" cy="45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b="1" kern="1200"/>
            <a:t>New </a:t>
          </a:r>
          <a:br>
            <a:rPr lang="en-US" sz="1300" b="1" kern="1200"/>
          </a:br>
          <a:r>
            <a:rPr lang="en-US" sz="1300" b="1" kern="1200"/>
            <a:t>App UI</a:t>
          </a:r>
          <a:endParaRPr lang="en-US" sz="1300" kern="1200"/>
        </a:p>
      </dsp:txBody>
      <dsp:txXfrm>
        <a:off x="433" y="960555"/>
        <a:ext cx="1137304" cy="454921"/>
      </dsp:txXfrm>
    </dsp:sp>
    <dsp:sp modelId="{EE8B7B62-432B-4805-9536-81D9BA372DEA}">
      <dsp:nvSpPr>
        <dsp:cNvPr id="0" name=""/>
        <dsp:cNvSpPr/>
      </dsp:nvSpPr>
      <dsp:spPr>
        <a:xfrm>
          <a:off x="1649525" y="273089"/>
          <a:ext cx="511787" cy="511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010CF4-408C-437F-B86D-5E324D0C6F91}">
      <dsp:nvSpPr>
        <dsp:cNvPr id="0" name=""/>
        <dsp:cNvSpPr/>
      </dsp:nvSpPr>
      <dsp:spPr>
        <a:xfrm>
          <a:off x="1336766" y="960555"/>
          <a:ext cx="1137304" cy="45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New Navigation</a:t>
          </a:r>
          <a:br>
            <a:rPr lang="en-US" sz="1300" kern="1200"/>
          </a:br>
          <a:r>
            <a:rPr lang="en-US" sz="1300" kern="1200"/>
            <a:t>Menu</a:t>
          </a:r>
        </a:p>
      </dsp:txBody>
      <dsp:txXfrm>
        <a:off x="1336766" y="960555"/>
        <a:ext cx="1137304" cy="454921"/>
      </dsp:txXfrm>
    </dsp:sp>
    <dsp:sp modelId="{093834C5-38DB-42AD-A24B-4E92EC4476F4}">
      <dsp:nvSpPr>
        <dsp:cNvPr id="0" name=""/>
        <dsp:cNvSpPr/>
      </dsp:nvSpPr>
      <dsp:spPr>
        <a:xfrm>
          <a:off x="313192" y="1699803"/>
          <a:ext cx="511787" cy="511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88EB6-62C3-4957-A54E-1D52473B9321}">
      <dsp:nvSpPr>
        <dsp:cNvPr id="0" name=""/>
        <dsp:cNvSpPr/>
      </dsp:nvSpPr>
      <dsp:spPr>
        <a:xfrm>
          <a:off x="433" y="2387269"/>
          <a:ext cx="1137304" cy="45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New Apps</a:t>
          </a:r>
          <a:br>
            <a:rPr lang="en-US" sz="1300" kern="1200"/>
          </a:br>
          <a:r>
            <a:rPr lang="en-US" sz="1300" kern="1200"/>
            <a:t>Concept</a:t>
          </a:r>
        </a:p>
      </dsp:txBody>
      <dsp:txXfrm>
        <a:off x="433" y="2387269"/>
        <a:ext cx="1137304" cy="454921"/>
      </dsp:txXfrm>
    </dsp:sp>
    <dsp:sp modelId="{7B69F110-FF04-4674-A55D-145364FC8211}">
      <dsp:nvSpPr>
        <dsp:cNvPr id="0" name=""/>
        <dsp:cNvSpPr/>
      </dsp:nvSpPr>
      <dsp:spPr>
        <a:xfrm>
          <a:off x="1649525" y="1699803"/>
          <a:ext cx="511787" cy="5117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AACA07-F7DF-401C-93AD-EC4957604B36}">
      <dsp:nvSpPr>
        <dsp:cNvPr id="0" name=""/>
        <dsp:cNvSpPr/>
      </dsp:nvSpPr>
      <dsp:spPr>
        <a:xfrm>
          <a:off x="1336766" y="2387269"/>
          <a:ext cx="1137304" cy="454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Full Responsive Design</a:t>
          </a:r>
        </a:p>
      </dsp:txBody>
      <dsp:txXfrm>
        <a:off x="1336766" y="2387269"/>
        <a:ext cx="1137304" cy="454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DBE57-2437-4A72-8DEE-0E200189F055}">
      <dsp:nvSpPr>
        <dsp:cNvPr id="0" name=""/>
        <dsp:cNvSpPr/>
      </dsp:nvSpPr>
      <dsp:spPr>
        <a:xfrm>
          <a:off x="359275" y="92168"/>
          <a:ext cx="586142" cy="5861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A17143-D545-45B7-881F-7A4A20D87364}">
      <dsp:nvSpPr>
        <dsp:cNvPr id="0" name=""/>
        <dsp:cNvSpPr/>
      </dsp:nvSpPr>
      <dsp:spPr>
        <a:xfrm>
          <a:off x="1077" y="873807"/>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1" kern="1200"/>
            <a:t>Improved Form Experiences</a:t>
          </a:r>
          <a:endParaRPr lang="en-US" sz="1500" kern="1200"/>
        </a:p>
      </dsp:txBody>
      <dsp:txXfrm>
        <a:off x="1077" y="873807"/>
        <a:ext cx="1302539" cy="521015"/>
      </dsp:txXfrm>
    </dsp:sp>
    <dsp:sp modelId="{37FEC155-946A-49B5-8055-183376F0CF94}">
      <dsp:nvSpPr>
        <dsp:cNvPr id="0" name=""/>
        <dsp:cNvSpPr/>
      </dsp:nvSpPr>
      <dsp:spPr>
        <a:xfrm>
          <a:off x="1889758" y="92168"/>
          <a:ext cx="586142" cy="58614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77F8F5-9D6D-4EF6-B427-6630D8B4794A}">
      <dsp:nvSpPr>
        <dsp:cNvPr id="0" name=""/>
        <dsp:cNvSpPr/>
      </dsp:nvSpPr>
      <dsp:spPr>
        <a:xfrm>
          <a:off x="1531560" y="873807"/>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Dynamic </a:t>
          </a:r>
          <a:br>
            <a:rPr lang="en-US" sz="1500" kern="1200"/>
          </a:br>
          <a:r>
            <a:rPr lang="en-US" sz="1500" kern="1200"/>
            <a:t>Form Reflow</a:t>
          </a:r>
        </a:p>
      </dsp:txBody>
      <dsp:txXfrm>
        <a:off x="1531560" y="873807"/>
        <a:ext cx="1302539" cy="521015"/>
      </dsp:txXfrm>
    </dsp:sp>
    <dsp:sp modelId="{0F1EA151-CD47-4697-BD22-AAD33B12CF7C}">
      <dsp:nvSpPr>
        <dsp:cNvPr id="0" name=""/>
        <dsp:cNvSpPr/>
      </dsp:nvSpPr>
      <dsp:spPr>
        <a:xfrm>
          <a:off x="359275" y="1720457"/>
          <a:ext cx="586142" cy="5861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9DBD84-D4B8-41A6-8D78-EA4FCCA2838C}">
      <dsp:nvSpPr>
        <dsp:cNvPr id="0" name=""/>
        <dsp:cNvSpPr/>
      </dsp:nvSpPr>
      <dsp:spPr>
        <a:xfrm>
          <a:off x="1077" y="2502096"/>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New</a:t>
          </a:r>
          <a:br>
            <a:rPr lang="en-US" sz="1500" kern="1200" dirty="0"/>
          </a:br>
          <a:r>
            <a:rPr lang="en-US" sz="1500" kern="1200" dirty="0"/>
            <a:t>Reference Panel</a:t>
          </a:r>
        </a:p>
      </dsp:txBody>
      <dsp:txXfrm>
        <a:off x="1077" y="2502096"/>
        <a:ext cx="1302539" cy="521015"/>
      </dsp:txXfrm>
    </dsp:sp>
    <dsp:sp modelId="{045C9083-6B7A-4A85-B753-D19F9753D057}">
      <dsp:nvSpPr>
        <dsp:cNvPr id="0" name=""/>
        <dsp:cNvSpPr/>
      </dsp:nvSpPr>
      <dsp:spPr>
        <a:xfrm>
          <a:off x="1889758" y="1720457"/>
          <a:ext cx="586142" cy="5861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F2296-00E4-4E1E-8598-211E58D57CF2}">
      <dsp:nvSpPr>
        <dsp:cNvPr id="0" name=""/>
        <dsp:cNvSpPr/>
      </dsp:nvSpPr>
      <dsp:spPr>
        <a:xfrm>
          <a:off x="1531560" y="2502096"/>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Use or Build</a:t>
          </a:r>
          <a:br>
            <a:rPr lang="en-US" sz="1500" kern="1200"/>
          </a:br>
          <a:r>
            <a:rPr lang="en-US" sz="1500" kern="1200"/>
            <a:t>Custom Controls</a:t>
          </a:r>
        </a:p>
      </dsp:txBody>
      <dsp:txXfrm>
        <a:off x="1531560" y="2502096"/>
        <a:ext cx="1302539" cy="521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DDD97-7BC3-4C91-BF86-63BE8FC02715}">
      <dsp:nvSpPr>
        <dsp:cNvPr id="0" name=""/>
        <dsp:cNvSpPr/>
      </dsp:nvSpPr>
      <dsp:spPr>
        <a:xfrm>
          <a:off x="359275" y="92168"/>
          <a:ext cx="586142" cy="5861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A20AA9-01FE-45E6-AD48-32B109FCB918}">
      <dsp:nvSpPr>
        <dsp:cNvPr id="0" name=""/>
        <dsp:cNvSpPr/>
      </dsp:nvSpPr>
      <dsp:spPr>
        <a:xfrm>
          <a:off x="1077" y="873807"/>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t>Improved Data  Exploration</a:t>
          </a:r>
          <a:endParaRPr lang="en-US" sz="1600" kern="1200"/>
        </a:p>
      </dsp:txBody>
      <dsp:txXfrm>
        <a:off x="1077" y="873807"/>
        <a:ext cx="1302539" cy="521015"/>
      </dsp:txXfrm>
    </dsp:sp>
    <dsp:sp modelId="{B3E09A5C-6990-4892-976E-2120578979F9}">
      <dsp:nvSpPr>
        <dsp:cNvPr id="0" name=""/>
        <dsp:cNvSpPr/>
      </dsp:nvSpPr>
      <dsp:spPr>
        <a:xfrm>
          <a:off x="1889758" y="92168"/>
          <a:ext cx="586142" cy="5861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DFF8A9-B2B1-4837-BC42-B05FEBB32FBE}">
      <dsp:nvSpPr>
        <dsp:cNvPr id="0" name=""/>
        <dsp:cNvSpPr/>
      </dsp:nvSpPr>
      <dsp:spPr>
        <a:xfrm>
          <a:off x="1531560" y="873807"/>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Record Set Navigation</a:t>
          </a:r>
        </a:p>
      </dsp:txBody>
      <dsp:txXfrm>
        <a:off x="1531560" y="873807"/>
        <a:ext cx="1302539" cy="521015"/>
      </dsp:txXfrm>
    </dsp:sp>
    <dsp:sp modelId="{F3ADBE57-2437-4A72-8DEE-0E200189F055}">
      <dsp:nvSpPr>
        <dsp:cNvPr id="0" name=""/>
        <dsp:cNvSpPr/>
      </dsp:nvSpPr>
      <dsp:spPr>
        <a:xfrm>
          <a:off x="359275" y="1720457"/>
          <a:ext cx="586142" cy="5861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A17143-D545-45B7-881F-7A4A20D87364}">
      <dsp:nvSpPr>
        <dsp:cNvPr id="0" name=""/>
        <dsp:cNvSpPr/>
      </dsp:nvSpPr>
      <dsp:spPr>
        <a:xfrm>
          <a:off x="1077" y="2502096"/>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Interactive Dashboards </a:t>
          </a:r>
        </a:p>
      </dsp:txBody>
      <dsp:txXfrm>
        <a:off x="1077" y="2502096"/>
        <a:ext cx="1302539" cy="521015"/>
      </dsp:txXfrm>
    </dsp:sp>
    <dsp:sp modelId="{59811E02-4B70-4A73-921C-8A0A9B8DB4B0}">
      <dsp:nvSpPr>
        <dsp:cNvPr id="0" name=""/>
        <dsp:cNvSpPr/>
      </dsp:nvSpPr>
      <dsp:spPr>
        <a:xfrm>
          <a:off x="1889758" y="1720457"/>
          <a:ext cx="586142" cy="58614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CF6D4E-0575-4ED2-9EF3-59FEEF001AA6}">
      <dsp:nvSpPr>
        <dsp:cNvPr id="0" name=""/>
        <dsp:cNvSpPr/>
      </dsp:nvSpPr>
      <dsp:spPr>
        <a:xfrm>
          <a:off x="1531560" y="2502096"/>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Improved</a:t>
          </a:r>
          <a:br>
            <a:rPr lang="en-US" sz="1600" kern="1200"/>
          </a:br>
          <a:r>
            <a:rPr lang="en-US" sz="1600" kern="1200"/>
            <a:t>Lookup</a:t>
          </a:r>
        </a:p>
      </dsp:txBody>
      <dsp:txXfrm>
        <a:off x="1531560" y="2502096"/>
        <a:ext cx="1302539" cy="52101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CFDC6-893B-4557-90EA-33A6039CC48A}" type="datetimeFigureOut">
              <a:rPr lang="en-US" smtClean="0"/>
              <a:t>10/16/2019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98273-A35B-40F3-8E43-09A2E2CD7F6C}" type="slidenum">
              <a:rPr lang="en-US" smtClean="0"/>
              <a:t>‹#›</a:t>
            </a:fld>
            <a:endParaRPr lang="en-US"/>
          </a:p>
        </p:txBody>
      </p:sp>
    </p:spTree>
    <p:extLst>
      <p:ext uri="{BB962C8B-B14F-4D97-AF65-F5344CB8AC3E}">
        <p14:creationId xmlns:p14="http://schemas.microsoft.com/office/powerpoint/2010/main" val="2453970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Crystal Report</a:t>
            </a:r>
          </a:p>
        </p:txBody>
      </p:sp>
      <p:sp>
        <p:nvSpPr>
          <p:cNvPr id="4" name="Slide Number Placeholder 3"/>
          <p:cNvSpPr>
            <a:spLocks noGrp="1"/>
          </p:cNvSpPr>
          <p:nvPr>
            <p:ph type="sldNum" sz="quarter" idx="5"/>
          </p:nvPr>
        </p:nvSpPr>
        <p:spPr/>
        <p:txBody>
          <a:bodyPr/>
          <a:lstStyle/>
          <a:p>
            <a:fld id="{53198273-A35B-40F3-8E43-09A2E2CD7F6C}" type="slidenum">
              <a:rPr lang="en-US" smtClean="0"/>
              <a:t>5</a:t>
            </a:fld>
            <a:endParaRPr lang="en-US"/>
          </a:p>
        </p:txBody>
      </p:sp>
    </p:spTree>
    <p:extLst>
      <p:ext uri="{BB962C8B-B14F-4D97-AF65-F5344CB8AC3E}">
        <p14:creationId xmlns:p14="http://schemas.microsoft.com/office/powerpoint/2010/main" val="298555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9B9A5A8-485D-49DF-A718-9E1F8DBD8628}"/>
              </a:ext>
            </a:extLst>
          </p:cNvPr>
          <p:cNvSpPr>
            <a:spLocks noGrp="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SSRS</a:t>
            </a:r>
          </a:p>
        </p:txBody>
      </p:sp>
      <p:sp>
        <p:nvSpPr>
          <p:cNvPr id="4" name="Slide Number Placeholder 3"/>
          <p:cNvSpPr>
            <a:spLocks noGrp="1"/>
          </p:cNvSpPr>
          <p:nvPr>
            <p:ph type="sldNum" sz="quarter" idx="5"/>
          </p:nvPr>
        </p:nvSpPr>
        <p:spPr/>
        <p:txBody>
          <a:bodyPr/>
          <a:lstStyle/>
          <a:p>
            <a:fld id="{53198273-A35B-40F3-8E43-09A2E2CD7F6C}" type="slidenum">
              <a:rPr lang="en-US" smtClean="0"/>
              <a:t>6</a:t>
            </a:fld>
            <a:endParaRPr lang="en-US"/>
          </a:p>
        </p:txBody>
      </p:sp>
    </p:spTree>
    <p:extLst>
      <p:ext uri="{BB962C8B-B14F-4D97-AF65-F5344CB8AC3E}">
        <p14:creationId xmlns:p14="http://schemas.microsoft.com/office/powerpoint/2010/main" val="1202164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“multi-everything”: multiple languages, multiple currencies and, most importantly, multiple tenants. </a:t>
            </a:r>
          </a:p>
          <a:p>
            <a:r>
              <a:rPr lang="en-US" sz="1200" b="0" i="0" kern="1200" dirty="0">
                <a:solidFill>
                  <a:schemeClr val="tx1"/>
                </a:solidFill>
                <a:effectLst/>
                <a:latin typeface="+mn-lt"/>
                <a:ea typeface="+mn-ea"/>
                <a:cs typeface="+mn-cs"/>
              </a:rPr>
              <a:t>Windows Workflow Foundation</a:t>
            </a:r>
            <a:endParaRPr lang="en-US" dirty="0"/>
          </a:p>
        </p:txBody>
      </p:sp>
      <p:sp>
        <p:nvSpPr>
          <p:cNvPr id="4" name="Slide Number Placeholder 3"/>
          <p:cNvSpPr>
            <a:spLocks noGrp="1"/>
          </p:cNvSpPr>
          <p:nvPr>
            <p:ph type="sldNum" sz="quarter" idx="5"/>
          </p:nvPr>
        </p:nvSpPr>
        <p:spPr/>
        <p:txBody>
          <a:bodyPr/>
          <a:lstStyle/>
          <a:p>
            <a:fld id="{53198273-A35B-40F3-8E43-09A2E2CD7F6C}" type="slidenum">
              <a:rPr lang="en-US" smtClean="0"/>
              <a:t>7</a:t>
            </a:fld>
            <a:endParaRPr lang="en-US"/>
          </a:p>
        </p:txBody>
      </p:sp>
    </p:spTree>
    <p:extLst>
      <p:ext uri="{BB962C8B-B14F-4D97-AF65-F5344CB8AC3E}">
        <p14:creationId xmlns:p14="http://schemas.microsoft.com/office/powerpoint/2010/main" val="290286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98273-A35B-40F3-8E43-09A2E2CD7F6C}" type="slidenum">
              <a:rPr lang="en-US" smtClean="0"/>
              <a:t>54</a:t>
            </a:fld>
            <a:endParaRPr lang="en-US"/>
          </a:p>
        </p:txBody>
      </p:sp>
    </p:spTree>
    <p:extLst>
      <p:ext uri="{BB962C8B-B14F-4D97-AF65-F5344CB8AC3E}">
        <p14:creationId xmlns:p14="http://schemas.microsoft.com/office/powerpoint/2010/main" val="1955204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98273-A35B-40F3-8E43-09A2E2CD7F6C}" type="slidenum">
              <a:rPr lang="en-US" smtClean="0"/>
              <a:t>58</a:t>
            </a:fld>
            <a:endParaRPr lang="en-US"/>
          </a:p>
        </p:txBody>
      </p:sp>
    </p:spTree>
    <p:extLst>
      <p:ext uri="{BB962C8B-B14F-4D97-AF65-F5344CB8AC3E}">
        <p14:creationId xmlns:p14="http://schemas.microsoft.com/office/powerpoint/2010/main" val="975887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CRM 2011 introduced the concept of solutions and solution layers</a:t>
            </a:r>
          </a:p>
          <a:p>
            <a:r>
              <a:rPr lang="en-US" sz="1200" b="0" i="0" kern="1200" dirty="0">
                <a:solidFill>
                  <a:schemeClr val="tx1"/>
                </a:solidFill>
                <a:effectLst/>
                <a:latin typeface="+mn-lt"/>
                <a:ea typeface="+mn-ea"/>
                <a:cs typeface="+mn-cs"/>
              </a:rPr>
              <a:t>The ribbon from Office  2007 was now added into CRM</a:t>
            </a:r>
          </a:p>
          <a:p>
            <a:r>
              <a:rPr lang="en-US" sz="1200" b="0" i="0" kern="1200" dirty="0">
                <a:solidFill>
                  <a:schemeClr val="tx1"/>
                </a:solidFill>
                <a:effectLst/>
                <a:latin typeface="+mn-lt"/>
                <a:ea typeface="+mn-ea"/>
                <a:cs typeface="+mn-cs"/>
              </a:rPr>
              <a:t>headers &amp; footers and a wealth of web resource types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3198273-A35B-40F3-8E43-09A2E2CD7F6C}" type="slidenum">
              <a:rPr lang="en-US" smtClean="0"/>
              <a:t>8</a:t>
            </a:fld>
            <a:endParaRPr lang="en-US"/>
          </a:p>
        </p:txBody>
      </p:sp>
    </p:spTree>
    <p:extLst>
      <p:ext uri="{BB962C8B-B14F-4D97-AF65-F5344CB8AC3E}">
        <p14:creationId xmlns:p14="http://schemas.microsoft.com/office/powerpoint/2010/main" val="2923512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Outlook </a:t>
            </a:r>
          </a:p>
          <a:p>
            <a:r>
              <a:rPr lang="en-US" sz="1200" b="0" i="0" kern="1200" dirty="0">
                <a:solidFill>
                  <a:schemeClr val="tx1"/>
                </a:solidFill>
                <a:effectLst/>
                <a:latin typeface="+mn-lt"/>
                <a:ea typeface="+mn-ea"/>
                <a:cs typeface="+mn-cs"/>
              </a:rPr>
              <a:t> tablet devices powered by Windows 8 and iOS, smartphones running Windows Phone 8, Android or iOS</a:t>
            </a:r>
          </a:p>
          <a:p>
            <a:endParaRPr lang="en-US" dirty="0"/>
          </a:p>
        </p:txBody>
      </p:sp>
      <p:sp>
        <p:nvSpPr>
          <p:cNvPr id="4" name="Slide Number Placeholder 3"/>
          <p:cNvSpPr>
            <a:spLocks noGrp="1"/>
          </p:cNvSpPr>
          <p:nvPr>
            <p:ph type="sldNum" sz="quarter" idx="5"/>
          </p:nvPr>
        </p:nvSpPr>
        <p:spPr/>
        <p:txBody>
          <a:bodyPr/>
          <a:lstStyle/>
          <a:p>
            <a:fld id="{53198273-A35B-40F3-8E43-09A2E2CD7F6C}" type="slidenum">
              <a:rPr lang="en-US" smtClean="0"/>
              <a:t>9</a:t>
            </a:fld>
            <a:endParaRPr lang="en-US"/>
          </a:p>
        </p:txBody>
      </p:sp>
    </p:spTree>
    <p:extLst>
      <p:ext uri="{BB962C8B-B14F-4D97-AF65-F5344CB8AC3E}">
        <p14:creationId xmlns:p14="http://schemas.microsoft.com/office/powerpoint/2010/main" val="342450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768A58B-6506-4995-84C6-BB4A4FD7842F}"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16A30-EAC0-4E4B-97AD-7BC3826DF2F6}" type="slidenum">
              <a:rPr lang="en-US" smtClean="0"/>
              <a:t>‹#›</a:t>
            </a:fld>
            <a:endParaRPr lang="en-US"/>
          </a:p>
        </p:txBody>
      </p:sp>
    </p:spTree>
    <p:extLst>
      <p:ext uri="{BB962C8B-B14F-4D97-AF65-F5344CB8AC3E}">
        <p14:creationId xmlns:p14="http://schemas.microsoft.com/office/powerpoint/2010/main" val="2517573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68A58B-6506-4995-84C6-BB4A4FD7842F}"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16A30-EAC0-4E4B-97AD-7BC3826DF2F6}" type="slidenum">
              <a:rPr lang="en-US" smtClean="0"/>
              <a:t>‹#›</a:t>
            </a:fld>
            <a:endParaRPr lang="en-US"/>
          </a:p>
        </p:txBody>
      </p:sp>
    </p:spTree>
    <p:extLst>
      <p:ext uri="{BB962C8B-B14F-4D97-AF65-F5344CB8AC3E}">
        <p14:creationId xmlns:p14="http://schemas.microsoft.com/office/powerpoint/2010/main" val="611183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68A58B-6506-4995-84C6-BB4A4FD7842F}"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16A30-EAC0-4E4B-97AD-7BC3826DF2F6}" type="slidenum">
              <a:rPr lang="en-US" smtClean="0"/>
              <a:t>‹#›</a:t>
            </a:fld>
            <a:endParaRPr lang="en-US"/>
          </a:p>
        </p:txBody>
      </p:sp>
    </p:spTree>
    <p:extLst>
      <p:ext uri="{BB962C8B-B14F-4D97-AF65-F5344CB8AC3E}">
        <p14:creationId xmlns:p14="http://schemas.microsoft.com/office/powerpoint/2010/main" val="685259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Title 13">
            <a:extLst>
              <a:ext uri="{FF2B5EF4-FFF2-40B4-BE49-F238E27FC236}">
                <a16:creationId xmlns:a16="http://schemas.microsoft.com/office/drawing/2014/main" id="{32C718CC-2F7E-EF4A-AEC6-25CD4848C770}"/>
              </a:ext>
            </a:extLst>
          </p:cNvPr>
          <p:cNvSpPr>
            <a:spLocks noGrp="1"/>
          </p:cNvSpPr>
          <p:nvPr>
            <p:ph type="title"/>
          </p:nvPr>
        </p:nvSpPr>
        <p:spPr>
          <a:xfrm>
            <a:off x="341997" y="620430"/>
            <a:ext cx="8479852" cy="403137"/>
          </a:xfrm>
        </p:spPr>
        <p:txBody>
          <a:bodyPr/>
          <a:lstStyle/>
          <a:p>
            <a:r>
              <a:rPr lang="en-US"/>
              <a:t>Title here for Agenda</a:t>
            </a:r>
          </a:p>
        </p:txBody>
      </p:sp>
    </p:spTree>
    <p:extLst>
      <p:ext uri="{BB962C8B-B14F-4D97-AF65-F5344CB8AC3E}">
        <p14:creationId xmlns:p14="http://schemas.microsoft.com/office/powerpoint/2010/main" val="223889835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2">
    <p:bg>
      <p:bgPr>
        <a:solidFill>
          <a:schemeClr val="bg2"/>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46390D0B-BDAC-374B-A587-D914B924DDDD}"/>
              </a:ext>
            </a:extLst>
          </p:cNvPr>
          <p:cNvSpPr>
            <a:spLocks noGrp="1"/>
          </p:cNvSpPr>
          <p:nvPr>
            <p:ph type="title" hasCustomPrompt="1"/>
          </p:nvPr>
        </p:nvSpPr>
        <p:spPr>
          <a:xfrm>
            <a:off x="341997" y="3148360"/>
            <a:ext cx="3987736" cy="771451"/>
          </a:xfrm>
          <a:noFill/>
        </p:spPr>
        <p:txBody>
          <a:bodyPr vert="horz" wrap="square" lIns="0" tIns="0" rIns="0" bIns="0" rtlCol="0" anchor="t" anchorCtr="0">
            <a:noAutofit/>
          </a:bodyPr>
          <a:lstStyle>
            <a:lvl1pPr>
              <a:defRPr lang="en-US" sz="3529" spc="-37" baseline="0" dirty="0">
                <a:solidFill>
                  <a:srgbClr val="FFFFFF"/>
                </a:solidFill>
              </a:defRPr>
            </a:lvl1pPr>
          </a:lstStyle>
          <a:p>
            <a:pPr marL="0" lvl="0">
              <a:lnSpc>
                <a:spcPts val="4118"/>
              </a:lnSpc>
            </a:pPr>
            <a:r>
              <a:rPr lang="en-US"/>
              <a:t>Section title</a:t>
            </a:r>
          </a:p>
        </p:txBody>
      </p:sp>
      <p:pic>
        <p:nvPicPr>
          <p:cNvPr id="3" name="Picture 2">
            <a:extLst>
              <a:ext uri="{FF2B5EF4-FFF2-40B4-BE49-F238E27FC236}">
                <a16:creationId xmlns:a16="http://schemas.microsoft.com/office/drawing/2014/main" id="{C329DE81-FFEC-6B49-BAFC-AF6EB85F9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0" y="613578"/>
            <a:ext cx="4222534" cy="5630844"/>
          </a:xfrm>
          <a:prstGeom prst="rect">
            <a:avLst/>
          </a:prstGeom>
        </p:spPr>
      </p:pic>
    </p:spTree>
    <p:extLst>
      <p:ext uri="{BB962C8B-B14F-4D97-AF65-F5344CB8AC3E}">
        <p14:creationId xmlns:p14="http://schemas.microsoft.com/office/powerpoint/2010/main" val="2442555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Section title 3">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E6EBB8B-3B29-DF44-BACA-4049556AA2C3}"/>
              </a:ext>
            </a:extLst>
          </p:cNvPr>
          <p:cNvSpPr>
            <a:spLocks noGrp="1"/>
          </p:cNvSpPr>
          <p:nvPr>
            <p:ph type="title" hasCustomPrompt="1"/>
          </p:nvPr>
        </p:nvSpPr>
        <p:spPr>
          <a:xfrm>
            <a:off x="341997" y="668110"/>
            <a:ext cx="8479852" cy="307777"/>
          </a:xfrm>
        </p:spPr>
        <p:txBody>
          <a:bodyPr wrap="square" lIns="0" tIns="0" rIns="0" bIns="0">
            <a:spAutoFit/>
          </a:bodyPr>
          <a:lstStyle>
            <a:lvl1pPr>
              <a:lnSpc>
                <a:spcPts val="2353"/>
              </a:lnSpc>
              <a:defRPr sz="2059">
                <a:solidFill>
                  <a:schemeClr val="tx1"/>
                </a:solidFill>
              </a:defRPr>
            </a:lvl1pPr>
          </a:lstStyle>
          <a:p>
            <a:r>
              <a:rPr lang="en-US"/>
              <a:t>Text option 2: two columns copy heavy</a:t>
            </a:r>
          </a:p>
        </p:txBody>
      </p:sp>
      <p:sp>
        <p:nvSpPr>
          <p:cNvPr id="10" name="Text Placeholder 4">
            <a:extLst>
              <a:ext uri="{FF2B5EF4-FFF2-40B4-BE49-F238E27FC236}">
                <a16:creationId xmlns:a16="http://schemas.microsoft.com/office/drawing/2014/main" id="{9C5AB97A-108D-1D47-A7D7-967FE5A5AC5D}"/>
              </a:ext>
            </a:extLst>
          </p:cNvPr>
          <p:cNvSpPr>
            <a:spLocks noGrp="1"/>
          </p:cNvSpPr>
          <p:nvPr>
            <p:ph type="body" sz="quarter" idx="13" hasCustomPrompt="1"/>
          </p:nvPr>
        </p:nvSpPr>
        <p:spPr>
          <a:xfrm>
            <a:off x="341997" y="2363624"/>
            <a:ext cx="2713786" cy="2435151"/>
          </a:xfrm>
        </p:spPr>
        <p:txBody>
          <a:bodyPr lIns="0" tIns="0" rIns="0" bIns="0"/>
          <a:lstStyle>
            <a:lvl1pPr marL="0" indent="0">
              <a:lnSpc>
                <a:spcPts val="1324"/>
              </a:lnSpc>
              <a:spcBef>
                <a:spcPts val="1200"/>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79" indent="0">
              <a:buNone/>
              <a:defRPr/>
            </a:lvl3pPr>
            <a:lvl4pPr marL="504269" indent="0">
              <a:buNone/>
              <a:defRPr/>
            </a:lvl4pPr>
            <a:lvl5pPr marL="67235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1" name="Text Placeholder 4">
            <a:extLst>
              <a:ext uri="{FF2B5EF4-FFF2-40B4-BE49-F238E27FC236}">
                <a16:creationId xmlns:a16="http://schemas.microsoft.com/office/drawing/2014/main" id="{B4F7EB8F-CCBF-A544-9314-A5079FD4929A}"/>
              </a:ext>
            </a:extLst>
          </p:cNvPr>
          <p:cNvSpPr>
            <a:spLocks noGrp="1"/>
          </p:cNvSpPr>
          <p:nvPr>
            <p:ph type="body" sz="quarter" idx="14" hasCustomPrompt="1"/>
          </p:nvPr>
        </p:nvSpPr>
        <p:spPr>
          <a:xfrm>
            <a:off x="3227363" y="2363624"/>
            <a:ext cx="2713786" cy="2435151"/>
          </a:xfrm>
        </p:spPr>
        <p:txBody>
          <a:bodyPr lIns="0" tIns="0" rIns="0" bIns="0"/>
          <a:lstStyle>
            <a:lvl1pPr marL="0" indent="0">
              <a:lnSpc>
                <a:spcPts val="1324"/>
              </a:lnSpc>
              <a:spcBef>
                <a:spcPts val="1200"/>
              </a:spcBef>
              <a:buNone/>
              <a:defRPr lang="en-US" sz="1029" b="0" kern="1200" spc="0" baseline="0" dirty="0">
                <a:solidFill>
                  <a:schemeClr val="tx2"/>
                </a:solidFill>
                <a:latin typeface="+mj-lt"/>
                <a:ea typeface="+mn-ea"/>
                <a:cs typeface="+mn-cs"/>
              </a:defRPr>
            </a:lvl1pPr>
            <a:lvl2pPr marL="0" marR="0" indent="0" algn="l" defTabSz="68584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79" indent="0">
              <a:buNone/>
              <a:defRPr/>
            </a:lvl3pPr>
            <a:lvl4pPr marL="504269" indent="0">
              <a:buNone/>
              <a:defRPr/>
            </a:lvl4pPr>
            <a:lvl5pPr marL="67235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pic>
        <p:nvPicPr>
          <p:cNvPr id="13" name="Picture 12">
            <a:extLst>
              <a:ext uri="{FF2B5EF4-FFF2-40B4-BE49-F238E27FC236}">
                <a16:creationId xmlns:a16="http://schemas.microsoft.com/office/drawing/2014/main" id="{05887FBE-610C-2B48-A644-6AD88F88B8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0228" y="3014847"/>
            <a:ext cx="3393108" cy="4524785"/>
          </a:xfrm>
          <a:prstGeom prst="rect">
            <a:avLst/>
          </a:prstGeom>
        </p:spPr>
      </p:pic>
    </p:spTree>
    <p:extLst>
      <p:ext uri="{BB962C8B-B14F-4D97-AF65-F5344CB8AC3E}">
        <p14:creationId xmlns:p14="http://schemas.microsoft.com/office/powerpoint/2010/main" val="968827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bg1"/>
        </a:solidFill>
        <a:effectLst/>
      </p:bgPr>
    </p:bg>
    <p:spTree>
      <p:nvGrpSpPr>
        <p:cNvPr id="1" name=""/>
        <p:cNvGrpSpPr/>
        <p:nvPr/>
      </p:nvGrpSpPr>
      <p:grpSpPr>
        <a:xfrm>
          <a:off x="0" y="0"/>
          <a:ext cx="0" cy="0"/>
          <a:chOff x="0" y="0"/>
          <a:chExt cx="0" cy="0"/>
        </a:xfrm>
      </p:grpSpPr>
      <p:sp>
        <p:nvSpPr>
          <p:cNvPr id="8" name="Title 35">
            <a:extLst>
              <a:ext uri="{FF2B5EF4-FFF2-40B4-BE49-F238E27FC236}">
                <a16:creationId xmlns:a16="http://schemas.microsoft.com/office/drawing/2014/main" id="{64CF5685-B00D-334B-A422-907550A01723}"/>
              </a:ext>
            </a:extLst>
          </p:cNvPr>
          <p:cNvSpPr>
            <a:spLocks noGrp="1"/>
          </p:cNvSpPr>
          <p:nvPr>
            <p:ph type="title" hasCustomPrompt="1"/>
          </p:nvPr>
        </p:nvSpPr>
        <p:spPr>
          <a:xfrm>
            <a:off x="341997" y="3148360"/>
            <a:ext cx="4215578" cy="771451"/>
          </a:xfrm>
          <a:noFill/>
        </p:spPr>
        <p:txBody>
          <a:bodyPr vert="horz" wrap="square" lIns="0" tIns="0" rIns="0" bIns="0" rtlCol="0" anchor="t" anchorCtr="0">
            <a:noAutofit/>
          </a:bodyPr>
          <a:lstStyle>
            <a:lvl1pPr>
              <a:defRPr lang="en-US" sz="3529" spc="-37" baseline="0" dirty="0">
                <a:solidFill>
                  <a:schemeClr val="accent5"/>
                </a:solidFill>
              </a:defRPr>
            </a:lvl1pPr>
          </a:lstStyle>
          <a:p>
            <a:pPr marL="0" lvl="0">
              <a:lnSpc>
                <a:spcPts val="4118"/>
              </a:lnSpc>
            </a:pPr>
            <a:r>
              <a:rPr lang="en-US"/>
              <a:t>Section title</a:t>
            </a:r>
          </a:p>
        </p:txBody>
      </p:sp>
      <p:pic>
        <p:nvPicPr>
          <p:cNvPr id="5" name="Picture 4">
            <a:extLst>
              <a:ext uri="{FF2B5EF4-FFF2-40B4-BE49-F238E27FC236}">
                <a16:creationId xmlns:a16="http://schemas.microsoft.com/office/drawing/2014/main" id="{EB283750-9F50-754C-A7C0-59435D77CB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1" y="618218"/>
            <a:ext cx="4215577" cy="5621567"/>
          </a:xfrm>
          <a:prstGeom prst="rect">
            <a:avLst/>
          </a:prstGeom>
        </p:spPr>
      </p:pic>
    </p:spTree>
    <p:extLst>
      <p:ext uri="{BB962C8B-B14F-4D97-AF65-F5344CB8AC3E}">
        <p14:creationId xmlns:p14="http://schemas.microsoft.com/office/powerpoint/2010/main" val="277829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435102"/>
            <a:ext cx="3908822"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7" y="1435102"/>
            <a:ext cx="3914775"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97600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1" y="1435102"/>
            <a:ext cx="8264129"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96085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7" name="Title 35">
            <a:extLst>
              <a:ext uri="{FF2B5EF4-FFF2-40B4-BE49-F238E27FC236}">
                <a16:creationId xmlns:a16="http://schemas.microsoft.com/office/drawing/2014/main" id="{C7F4A692-3547-7049-B70F-67FA95DD8C95}"/>
              </a:ext>
            </a:extLst>
          </p:cNvPr>
          <p:cNvSpPr>
            <a:spLocks noGrp="1"/>
          </p:cNvSpPr>
          <p:nvPr>
            <p:ph type="title" hasCustomPrompt="1"/>
          </p:nvPr>
        </p:nvSpPr>
        <p:spPr>
          <a:xfrm>
            <a:off x="341996" y="941694"/>
            <a:ext cx="5590982" cy="3558191"/>
          </a:xfr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 </a:t>
            </a:r>
          </a:p>
        </p:txBody>
      </p:sp>
    </p:spTree>
    <p:extLst>
      <p:ext uri="{BB962C8B-B14F-4D97-AF65-F5344CB8AC3E}">
        <p14:creationId xmlns:p14="http://schemas.microsoft.com/office/powerpoint/2010/main" val="33130740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68A58B-6506-4995-84C6-BB4A4FD7842F}"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16A30-EAC0-4E4B-97AD-7BC3826DF2F6}" type="slidenum">
              <a:rPr lang="en-US" smtClean="0"/>
              <a:t>‹#›</a:t>
            </a:fld>
            <a:endParaRPr lang="en-US"/>
          </a:p>
        </p:txBody>
      </p:sp>
    </p:spTree>
    <p:extLst>
      <p:ext uri="{BB962C8B-B14F-4D97-AF65-F5344CB8AC3E}">
        <p14:creationId xmlns:p14="http://schemas.microsoft.com/office/powerpoint/2010/main" val="1497862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68A58B-6506-4995-84C6-BB4A4FD7842F}"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16A30-EAC0-4E4B-97AD-7BC3826DF2F6}" type="slidenum">
              <a:rPr lang="en-US" smtClean="0"/>
              <a:t>‹#›</a:t>
            </a:fld>
            <a:endParaRPr lang="en-US"/>
          </a:p>
        </p:txBody>
      </p:sp>
    </p:spTree>
    <p:extLst>
      <p:ext uri="{BB962C8B-B14F-4D97-AF65-F5344CB8AC3E}">
        <p14:creationId xmlns:p14="http://schemas.microsoft.com/office/powerpoint/2010/main" val="158841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68A58B-6506-4995-84C6-BB4A4FD7842F}"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16A30-EAC0-4E4B-97AD-7BC3826DF2F6}" type="slidenum">
              <a:rPr lang="en-US" smtClean="0"/>
              <a:t>‹#›</a:t>
            </a:fld>
            <a:endParaRPr lang="en-US"/>
          </a:p>
        </p:txBody>
      </p:sp>
    </p:spTree>
    <p:extLst>
      <p:ext uri="{BB962C8B-B14F-4D97-AF65-F5344CB8AC3E}">
        <p14:creationId xmlns:p14="http://schemas.microsoft.com/office/powerpoint/2010/main" val="3669560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68A58B-6506-4995-84C6-BB4A4FD7842F}" type="datetimeFigureOut">
              <a:rPr lang="en-US" smtClean="0"/>
              <a:t>10/16/2019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E16A30-EAC0-4E4B-97AD-7BC3826DF2F6}" type="slidenum">
              <a:rPr lang="en-US" smtClean="0"/>
              <a:t>‹#›</a:t>
            </a:fld>
            <a:endParaRPr lang="en-US"/>
          </a:p>
        </p:txBody>
      </p:sp>
    </p:spTree>
    <p:extLst>
      <p:ext uri="{BB962C8B-B14F-4D97-AF65-F5344CB8AC3E}">
        <p14:creationId xmlns:p14="http://schemas.microsoft.com/office/powerpoint/2010/main" val="307470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68A58B-6506-4995-84C6-BB4A4FD7842F}" type="datetimeFigureOut">
              <a:rPr lang="en-US" smtClean="0"/>
              <a:t>10/16/2019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E16A30-EAC0-4E4B-97AD-7BC3826DF2F6}" type="slidenum">
              <a:rPr lang="en-US" smtClean="0"/>
              <a:t>‹#›</a:t>
            </a:fld>
            <a:endParaRPr lang="en-US"/>
          </a:p>
        </p:txBody>
      </p:sp>
    </p:spTree>
    <p:extLst>
      <p:ext uri="{BB962C8B-B14F-4D97-AF65-F5344CB8AC3E}">
        <p14:creationId xmlns:p14="http://schemas.microsoft.com/office/powerpoint/2010/main" val="2819290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8A58B-6506-4995-84C6-BB4A4FD7842F}" type="datetimeFigureOut">
              <a:rPr lang="en-US" smtClean="0"/>
              <a:t>10/16/2019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E16A30-EAC0-4E4B-97AD-7BC3826DF2F6}" type="slidenum">
              <a:rPr lang="en-US" smtClean="0"/>
              <a:t>‹#›</a:t>
            </a:fld>
            <a:endParaRPr lang="en-US"/>
          </a:p>
        </p:txBody>
      </p:sp>
    </p:spTree>
    <p:extLst>
      <p:ext uri="{BB962C8B-B14F-4D97-AF65-F5344CB8AC3E}">
        <p14:creationId xmlns:p14="http://schemas.microsoft.com/office/powerpoint/2010/main" val="3467086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68A58B-6506-4995-84C6-BB4A4FD7842F}"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16A30-EAC0-4E4B-97AD-7BC3826DF2F6}" type="slidenum">
              <a:rPr lang="en-US" smtClean="0"/>
              <a:t>‹#›</a:t>
            </a:fld>
            <a:endParaRPr lang="en-US"/>
          </a:p>
        </p:txBody>
      </p:sp>
    </p:spTree>
    <p:extLst>
      <p:ext uri="{BB962C8B-B14F-4D97-AF65-F5344CB8AC3E}">
        <p14:creationId xmlns:p14="http://schemas.microsoft.com/office/powerpoint/2010/main" val="2630450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68A58B-6506-4995-84C6-BB4A4FD7842F}"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16A30-EAC0-4E4B-97AD-7BC3826DF2F6}" type="slidenum">
              <a:rPr lang="en-US" smtClean="0"/>
              <a:t>‹#›</a:t>
            </a:fld>
            <a:endParaRPr lang="en-US"/>
          </a:p>
        </p:txBody>
      </p:sp>
    </p:spTree>
    <p:extLst>
      <p:ext uri="{BB962C8B-B14F-4D97-AF65-F5344CB8AC3E}">
        <p14:creationId xmlns:p14="http://schemas.microsoft.com/office/powerpoint/2010/main" val="4282336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lumMod val="89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8A58B-6506-4995-84C6-BB4A4FD7842F}" type="datetimeFigureOut">
              <a:rPr lang="en-US" smtClean="0"/>
              <a:t>10/16/2019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E16A30-EAC0-4E4B-97AD-7BC3826DF2F6}" type="slidenum">
              <a:rPr lang="en-US" smtClean="0"/>
              <a:t>‹#›</a:t>
            </a:fld>
            <a:endParaRPr lang="en-US"/>
          </a:p>
        </p:txBody>
      </p:sp>
    </p:spTree>
    <p:extLst>
      <p:ext uri="{BB962C8B-B14F-4D97-AF65-F5344CB8AC3E}">
        <p14:creationId xmlns:p14="http://schemas.microsoft.com/office/powerpoint/2010/main" val="258657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eetup.com/Riyadh-Customer-Relationship-Management-Meetup/"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powerapps/powerapps-overview"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power-platform/admin/about-unified-interfac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4.svg"/><Relationship Id="rId4" Type="http://schemas.openxmlformats.org/officeDocument/2006/relationships/image" Target="../media/image23.sv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xml"/><Relationship Id="rId16" Type="http://schemas.openxmlformats.org/officeDocument/2006/relationships/diagramColors" Target="../diagrams/colors3.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27.pn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31.png"/><Relationship Id="rId10" Type="http://schemas.openxmlformats.org/officeDocument/2006/relationships/image" Target="../media/image63.svg"/><Relationship Id="rId4" Type="http://schemas.openxmlformats.org/officeDocument/2006/relationships/image" Target="../media/image58.svg"/><Relationship Id="rId9" Type="http://schemas.openxmlformats.org/officeDocument/2006/relationships/image" Target="../media/image62.png"/><Relationship Id="rId14" Type="http://schemas.openxmlformats.org/officeDocument/2006/relationships/image" Target="../media/image6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TLec" TargetMode="External"/><Relationship Id="rId2" Type="http://schemas.openxmlformats.org/officeDocument/2006/relationships/hyperlink" Target="https://www.nuget.org/profiles/ITLec"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power-platform/admin/about-unified-interfac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mailto:Rasheed@ITLec.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dynamics365/customer-engagement/basics/merge-duplicate-records-accounts-contacts-leads.md" TargetMode="External"/><Relationship Id="rId2" Type="http://schemas.openxmlformats.org/officeDocument/2006/relationships/hyperlink" Target="https://docs.microsoft.com/en-us/dynamics365/customer-engagement/basics/save-advanced-find-search.md" TargetMode="Externa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hyperlink" Target="https://docs.microsoft.com/en-us/dynamics365/customer-engagement/developer/auditing-overview.md" TargetMode="External"/><Relationship Id="rId4" Type="http://schemas.openxmlformats.org/officeDocument/2006/relationships/hyperlink" Target="https://docs.microsoft.com/en-us/dynamics365/customer-engagement/basics/assign-record-user-team.md"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crmtipoftheday.com/1312/view-process-history-from-unified-interface-forms/"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meganvwalker.com/displaying-icons-unified-interface-app/"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the365hero.com/blog/2019/01/24/dynamics-365-uci-reference-panels-sub-grid-rendering/"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hyperlink" Target="https://docs.microsoft.com/en-us/power-platform/important-changes-comin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docs.microsoft.com/en-us/power-platform/important-changes-coming#some-client-apis-are-deprecated" TargetMode="External"/><Relationship Id="rId3" Type="http://schemas.openxmlformats.org/officeDocument/2006/relationships/hyperlink" Target="https://docs.microsoft.com/previous-versions/dynamicscrm-2015/developers-guide/gg328474(v%3dcrm.7)" TargetMode="External"/><Relationship Id="rId7" Type="http://schemas.openxmlformats.org/officeDocument/2006/relationships/hyperlink" Target="https://docs.microsoft.com/previous-versions/dynamicscrm-2015/developers-guide/gg309536(v%3dcrm.7)#reference-other-web-resources-from-an-html-web-resourc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docs.microsoft.com/en-us/dynamics365/customer-engagement/developer/clientapi/reference/xrm-utility/getglobalcontext" TargetMode="External"/><Relationship Id="rId5" Type="http://schemas.openxmlformats.org/officeDocument/2006/relationships/hyperlink" Target="https://docs.microsoft.com/previous-versions/dynamicscrm-2015/developers-guide/gg334511(v%3dcrm.7)" TargetMode="External"/><Relationship Id="rId4" Type="http://schemas.openxmlformats.org/officeDocument/2006/relationships/hyperlink" Target="https://docs.microsoft.com/en-us/dynamics365/customer-engagement/developer/clientapi/reference/executioncontext/getformcontext" TargetMode="External"/></Relationships>
</file>

<file path=ppt/slides/_rels/slide59.xml.rels><?xml version="1.0" encoding="UTF-8" standalone="yes"?>
<Relationships xmlns="http://schemas.openxmlformats.org/package/2006/relationships"><Relationship Id="rId2" Type="http://schemas.openxmlformats.org/officeDocument/2006/relationships/hyperlink" Target="https://community.dynamics.com/365/b/365teamblog/posts/announcing-the-timeline-to-move-to-unified-interface-213766078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twitter.com/Rasheed_ITLec" TargetMode="External"/><Relationship Id="rId2" Type="http://schemas.openxmlformats.org/officeDocument/2006/relationships/hyperlink" Target="https://www.facebook.com/RasheedITLec/" TargetMode="External"/><Relationship Id="rId1" Type="http://schemas.openxmlformats.org/officeDocument/2006/relationships/slideLayout" Target="../slideLayouts/slideLayout2.xml"/><Relationship Id="rId4" Type="http://schemas.openxmlformats.org/officeDocument/2006/relationships/hyperlink" Target="https://www.youtube.com/channel/UCI_UMrnQMXbE216WrsmqGp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71799" y="2874222"/>
            <a:ext cx="3691203" cy="954107"/>
          </a:xfrm>
          <a:prstGeom prst="rect">
            <a:avLst/>
          </a:prstGeom>
          <a:noFill/>
        </p:spPr>
        <p:txBody>
          <a:bodyPr wrap="none" rtlCol="0">
            <a:spAutoFit/>
          </a:bodyPr>
          <a:lstStyle/>
          <a:p>
            <a:r>
              <a:rPr lang="en-US" sz="2800" dirty="0"/>
              <a:t>Information technology </a:t>
            </a:r>
          </a:p>
          <a:p>
            <a:pPr algn="ctr"/>
            <a:r>
              <a:rPr lang="en-US" sz="2800" dirty="0"/>
              <a:t>lectures </a:t>
            </a:r>
          </a:p>
        </p:txBody>
      </p:sp>
      <p:sp>
        <p:nvSpPr>
          <p:cNvPr id="5" name="TextBox 4"/>
          <p:cNvSpPr txBox="1"/>
          <p:nvPr/>
        </p:nvSpPr>
        <p:spPr>
          <a:xfrm>
            <a:off x="5562602" y="1057366"/>
            <a:ext cx="2130711" cy="1200329"/>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72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50800" dist="38100" dir="18900000" algn="bl" rotWithShape="0">
                    <a:prstClr val="black">
                      <a:alpha val="40000"/>
                    </a:prstClr>
                  </a:outerShdw>
                  <a:reflection blurRad="6350" stA="60000" endA="900" endPos="58000" dir="5400000" sy="-100000" algn="bl" rotWithShape="0"/>
                </a:effectLst>
              </a:rPr>
              <a:t>ITLec</a:t>
            </a:r>
          </a:p>
        </p:txBody>
      </p:sp>
      <p:sp>
        <p:nvSpPr>
          <p:cNvPr id="6" name="TextBox 5"/>
          <p:cNvSpPr txBox="1"/>
          <p:nvPr/>
        </p:nvSpPr>
        <p:spPr>
          <a:xfrm>
            <a:off x="5638802" y="4572002"/>
            <a:ext cx="3519553" cy="646331"/>
          </a:xfrm>
          <a:prstGeom prst="rect">
            <a:avLst/>
          </a:prstGeom>
          <a:noFill/>
        </p:spPr>
        <p:txBody>
          <a:bodyPr wrap="none" rtlCol="0">
            <a:spAutoFit/>
          </a:bodyPr>
          <a:lstStyle/>
          <a:p>
            <a:r>
              <a:rPr lang="en-US" dirty="0"/>
              <a:t>http://www.MSDynamicsArab.com </a:t>
            </a:r>
          </a:p>
          <a:p>
            <a:r>
              <a:rPr lang="en-US" dirty="0"/>
              <a:t>By ITLec.com</a:t>
            </a:r>
          </a:p>
        </p:txBody>
      </p:sp>
      <p:pic>
        <p:nvPicPr>
          <p:cNvPr id="1034" name="Picture 10" descr="ÙØªÙØ¬Ø© Ø¨Ø­Ø« Ø§ÙØµÙØ± Ø¹Ù âªdynamics 365â¬â">
            <a:extLst>
              <a:ext uri="{FF2B5EF4-FFF2-40B4-BE49-F238E27FC236}">
                <a16:creationId xmlns:a16="http://schemas.microsoft.com/office/drawing/2014/main" id="{555431B9-CE67-47B9-957A-6EA57D7B4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2" y="1143000"/>
            <a:ext cx="4663487" cy="41971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61235F5-C56A-4FBA-9A25-C15557E1C357}"/>
              </a:ext>
            </a:extLst>
          </p:cNvPr>
          <p:cNvSpPr/>
          <p:nvPr/>
        </p:nvSpPr>
        <p:spPr>
          <a:xfrm>
            <a:off x="914400" y="5760645"/>
            <a:ext cx="7848600" cy="369332"/>
          </a:xfrm>
          <a:prstGeom prst="rect">
            <a:avLst/>
          </a:prstGeom>
        </p:spPr>
        <p:txBody>
          <a:bodyPr wrap="square">
            <a:spAutoFit/>
          </a:bodyPr>
          <a:lstStyle/>
          <a:p>
            <a:r>
              <a:rPr lang="en-US" dirty="0">
                <a:hlinkClick r:id="rId3"/>
              </a:rPr>
              <a:t>https://www.meetup.com/Riyadh-Customer-Relationship-Management-Meetup/</a:t>
            </a:r>
            <a:endParaRPr lang="en-US" dirty="0"/>
          </a:p>
        </p:txBody>
      </p:sp>
    </p:spTree>
    <p:extLst>
      <p:ext uri="{BB962C8B-B14F-4D97-AF65-F5344CB8AC3E}">
        <p14:creationId xmlns:p14="http://schemas.microsoft.com/office/powerpoint/2010/main" val="30857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934200" cy="762000"/>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fontScale="90000"/>
          </a:bodyPr>
          <a:lstStyle/>
          <a:p>
            <a:r>
              <a:rPr lang="en-US" dirty="0"/>
              <a:t>What is </a:t>
            </a:r>
            <a:r>
              <a:rPr lang="en-US" dirty="0" err="1"/>
              <a:t>PowerApp</a:t>
            </a:r>
            <a:r>
              <a:rPr lang="en-US" dirty="0"/>
              <a:t>?</a:t>
            </a:r>
          </a:p>
        </p:txBody>
      </p:sp>
      <p:sp>
        <p:nvSpPr>
          <p:cNvPr id="5" name="Content Placeholder 4">
            <a:extLst>
              <a:ext uri="{FF2B5EF4-FFF2-40B4-BE49-F238E27FC236}">
                <a16:creationId xmlns:a16="http://schemas.microsoft.com/office/drawing/2014/main" id="{E115694A-C55B-4783-A616-1F2ED5F2412B}"/>
              </a:ext>
            </a:extLst>
          </p:cNvPr>
          <p:cNvSpPr txBox="1">
            <a:spLocks/>
          </p:cNvSpPr>
          <p:nvPr/>
        </p:nvSpPr>
        <p:spPr>
          <a:xfrm>
            <a:off x="457200" y="1143000"/>
            <a:ext cx="8229600" cy="4512004"/>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suite of apps, services, connectors and data platform that provides a rapid application development environment to build custom apps for your business needs.</a:t>
            </a:r>
          </a:p>
          <a:p>
            <a:r>
              <a:rPr lang="en-US" dirty="0"/>
              <a:t>Canvas &amp; Data Model</a:t>
            </a:r>
          </a:p>
          <a:p>
            <a:r>
              <a:rPr lang="en-US" dirty="0"/>
              <a:t>Dynamics 365 = </a:t>
            </a:r>
            <a:r>
              <a:rPr lang="en-US" dirty="0" err="1"/>
              <a:t>PowerApp</a:t>
            </a:r>
            <a:r>
              <a:rPr lang="en-US" dirty="0"/>
              <a:t> &amp; Common Data Service</a:t>
            </a:r>
          </a:p>
          <a:p>
            <a:endParaRPr lang="en-US" sz="2800" dirty="0"/>
          </a:p>
          <a:p>
            <a:r>
              <a:rPr lang="en-US" sz="1400" dirty="0"/>
              <a:t>Reference</a:t>
            </a:r>
            <a:r>
              <a:rPr lang="en-US" sz="1100" dirty="0"/>
              <a:t>:        </a:t>
            </a:r>
            <a:r>
              <a:rPr lang="en-AU" sz="1100" dirty="0">
                <a:hlinkClick r:id="rId2"/>
              </a:rPr>
              <a:t>https://docs.microsoft.com/en-us/powerapps/powerapps-overview</a:t>
            </a:r>
            <a:endParaRPr lang="en-US" sz="2800" dirty="0"/>
          </a:p>
        </p:txBody>
      </p:sp>
    </p:spTree>
    <p:extLst>
      <p:ext uri="{BB962C8B-B14F-4D97-AF65-F5344CB8AC3E}">
        <p14:creationId xmlns:p14="http://schemas.microsoft.com/office/powerpoint/2010/main" val="1461047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 name="Title 8">
            <a:extLst>
              <a:ext uri="{FF2B5EF4-FFF2-40B4-BE49-F238E27FC236}">
                <a16:creationId xmlns:a16="http://schemas.microsoft.com/office/drawing/2014/main" id="{068B1F6D-57DF-48DD-960D-D777D1876C2A}"/>
              </a:ext>
            </a:extLst>
          </p:cNvPr>
          <p:cNvSpPr>
            <a:spLocks noGrp="1"/>
          </p:cNvSpPr>
          <p:nvPr>
            <p:ph type="title"/>
          </p:nvPr>
        </p:nvSpPr>
        <p:spPr>
          <a:xfrm>
            <a:off x="283822" y="1070320"/>
            <a:ext cx="8240419" cy="661391"/>
          </a:xfrm>
        </p:spPr>
        <p:txBody>
          <a:bodyPr/>
          <a:lstStyle/>
          <a:p>
            <a:r>
              <a:rPr lang="en-US" sz="2018"/>
              <a:t>What is Microsoft Power Platform?</a:t>
            </a:r>
          </a:p>
        </p:txBody>
      </p:sp>
      <p:grpSp>
        <p:nvGrpSpPr>
          <p:cNvPr id="106" name="Group 105">
            <a:extLst>
              <a:ext uri="{FF2B5EF4-FFF2-40B4-BE49-F238E27FC236}">
                <a16:creationId xmlns:a16="http://schemas.microsoft.com/office/drawing/2014/main" id="{B32819DF-3FC3-496D-8C37-18430B960EB1}"/>
              </a:ext>
            </a:extLst>
          </p:cNvPr>
          <p:cNvGrpSpPr/>
          <p:nvPr/>
        </p:nvGrpSpPr>
        <p:grpSpPr>
          <a:xfrm>
            <a:off x="4989537" y="4221459"/>
            <a:ext cx="1176391" cy="858079"/>
            <a:chOff x="5896190" y="5092962"/>
            <a:chExt cx="1665017" cy="1214494"/>
          </a:xfrm>
          <a:noFill/>
        </p:grpSpPr>
        <p:sp>
          <p:nvSpPr>
            <p:cNvPr id="107" name="Oval 106">
              <a:extLst>
                <a:ext uri="{FF2B5EF4-FFF2-40B4-BE49-F238E27FC236}">
                  <a16:creationId xmlns:a16="http://schemas.microsoft.com/office/drawing/2014/main" id="{4DF3A43A-96BB-4079-AFE4-B10B12DE5350}"/>
                </a:ext>
              </a:extLst>
            </p:cNvPr>
            <p:cNvSpPr/>
            <p:nvPr/>
          </p:nvSpPr>
          <p:spPr bwMode="auto">
            <a:xfrm>
              <a:off x="6670104" y="5256916"/>
              <a:ext cx="291923" cy="291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211" tIns="103369" rIns="129211" bIns="103369" numCol="1" spcCol="0" rtlCol="0" fromWordArt="0" anchor="t" anchorCtr="0" forceAA="0" compatLnSpc="1">
              <a:prstTxWarp prst="textNoShape">
                <a:avLst/>
              </a:prstTxWarp>
              <a:noAutofit/>
            </a:bodyPr>
            <a:lstStyle/>
            <a:p>
              <a:pPr algn="ctr" defTabSz="658840" fontAlgn="base">
                <a:lnSpc>
                  <a:spcPct val="90000"/>
                </a:lnSpc>
                <a:spcBef>
                  <a:spcPct val="0"/>
                </a:spcBef>
                <a:spcAft>
                  <a:spcPct val="0"/>
                </a:spcAft>
                <a:defRPr/>
              </a:pPr>
              <a:endParaRPr lang="en-US" sz="1696" err="1">
                <a:solidFill>
                  <a:srgbClr val="000000"/>
                </a:soli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9DB18187-48F0-4B48-B8C4-2B41A09B58AE}"/>
                </a:ext>
              </a:extLst>
            </p:cNvPr>
            <p:cNvGrpSpPr/>
            <p:nvPr/>
          </p:nvGrpSpPr>
          <p:grpSpPr>
            <a:xfrm>
              <a:off x="5896190" y="5092962"/>
              <a:ext cx="1665017" cy="1214494"/>
              <a:chOff x="5968237" y="5086678"/>
              <a:chExt cx="1665017" cy="1214494"/>
            </a:xfrm>
            <a:grpFill/>
          </p:grpSpPr>
          <p:sp>
            <p:nvSpPr>
              <p:cNvPr id="109" name="Rectangle 108">
                <a:extLst>
                  <a:ext uri="{FF2B5EF4-FFF2-40B4-BE49-F238E27FC236}">
                    <a16:creationId xmlns:a16="http://schemas.microsoft.com/office/drawing/2014/main" id="{89E2F440-0888-4180-9014-4FAFBE4B66AF}"/>
                  </a:ext>
                </a:extLst>
              </p:cNvPr>
              <p:cNvSpPr/>
              <p:nvPr/>
            </p:nvSpPr>
            <p:spPr>
              <a:xfrm>
                <a:off x="5968237" y="5660454"/>
                <a:ext cx="1665017" cy="6407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46071">
                  <a:defRPr/>
                </a:pPr>
                <a:r>
                  <a:rPr lang="en-US" sz="1471">
                    <a:solidFill>
                      <a:srgbClr val="000000"/>
                    </a:solidFill>
                    <a:latin typeface="Segoe UI"/>
                    <a:cs typeface="Segoe UI Semibold" panose="020B0702040204020203" pitchFamily="34" charset="0"/>
                  </a:rPr>
                  <a:t>Data connectors</a:t>
                </a:r>
              </a:p>
            </p:txBody>
          </p:sp>
          <p:sp>
            <p:nvSpPr>
              <p:cNvPr id="110" name="Org_ECA6" title="Icon of three boxes in a bracket chart">
                <a:extLst>
                  <a:ext uri="{FF2B5EF4-FFF2-40B4-BE49-F238E27FC236}">
                    <a16:creationId xmlns:a16="http://schemas.microsoft.com/office/drawing/2014/main" id="{91C44B50-2B7B-4509-93C8-DFDAFF0BE766}"/>
                  </a:ext>
                </a:extLst>
              </p:cNvPr>
              <p:cNvSpPr>
                <a:spLocks noChangeAspect="1" noEditPoints="1"/>
              </p:cNvSpPr>
              <p:nvPr/>
            </p:nvSpPr>
            <p:spPr bwMode="auto">
              <a:xfrm>
                <a:off x="6582543" y="5086678"/>
                <a:ext cx="436405" cy="436615"/>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grpFill/>
              <a:ln w="19050" cap="sq">
                <a:solidFill>
                  <a:schemeClr val="tx1"/>
                </a:solidFill>
                <a:prstDash val="solid"/>
                <a:miter lim="800000"/>
                <a:headEnd/>
                <a:tailEnd/>
              </a:ln>
            </p:spPr>
            <p:txBody>
              <a:bodyPr vert="horz" wrap="square" lIns="63319" tIns="31659" rIns="63319" bIns="31659" numCol="1" anchor="t" anchorCtr="0" compatLnSpc="1">
                <a:prstTxWarp prst="textNoShape">
                  <a:avLst/>
                </a:prstTxWarp>
              </a:bodyPr>
              <a:lstStyle/>
              <a:p>
                <a:pPr algn="ctr" defTabSz="633215" fontAlgn="base">
                  <a:defRPr/>
                </a:pPr>
                <a:endParaRPr lang="en-US" sz="624">
                  <a:solidFill>
                    <a:srgbClr val="000000"/>
                  </a:solidFill>
                  <a:latin typeface="Segoe UI"/>
                </a:endParaRPr>
              </a:p>
            </p:txBody>
          </p:sp>
        </p:grpSp>
      </p:grpSp>
      <p:sp>
        <p:nvSpPr>
          <p:cNvPr id="111" name="TextBox 110">
            <a:extLst>
              <a:ext uri="{FF2B5EF4-FFF2-40B4-BE49-F238E27FC236}">
                <a16:creationId xmlns:a16="http://schemas.microsoft.com/office/drawing/2014/main" id="{1AE3DFEC-40AF-44F7-BD3D-74C16F5C4C9E}"/>
              </a:ext>
            </a:extLst>
          </p:cNvPr>
          <p:cNvSpPr txBox="1"/>
          <p:nvPr/>
        </p:nvSpPr>
        <p:spPr>
          <a:xfrm>
            <a:off x="451800" y="1959065"/>
            <a:ext cx="2016670" cy="234851"/>
          </a:xfrm>
          <a:prstGeom prst="rect">
            <a:avLst/>
          </a:prstGeom>
          <a:noFill/>
        </p:spPr>
        <p:txBody>
          <a:bodyPr wrap="none" lIns="0" tIns="0" rIns="0" bIns="0" rtlCol="0" anchor="ctr">
            <a:noAutofit/>
          </a:bodyPr>
          <a:lstStyle/>
          <a:p>
            <a:pPr algn="ctr" defTabSz="658993">
              <a:lnSpc>
                <a:spcPct val="90000"/>
              </a:lnSpc>
              <a:spcAft>
                <a:spcPts val="424"/>
              </a:spcAft>
              <a:defRPr/>
            </a:pPr>
            <a:r>
              <a:rPr lang="en-US" sz="1471">
                <a:solidFill>
                  <a:srgbClr val="008272"/>
                </a:solidFill>
                <a:latin typeface="Segoe UI"/>
              </a:rPr>
              <a:t>Dynamics 365</a:t>
            </a:r>
          </a:p>
        </p:txBody>
      </p:sp>
      <p:sp>
        <p:nvSpPr>
          <p:cNvPr id="112" name="TextBox 111">
            <a:extLst>
              <a:ext uri="{FF2B5EF4-FFF2-40B4-BE49-F238E27FC236}">
                <a16:creationId xmlns:a16="http://schemas.microsoft.com/office/drawing/2014/main" id="{A1E64D66-F012-4DE4-9A0D-5DB03617E846}"/>
              </a:ext>
            </a:extLst>
          </p:cNvPr>
          <p:cNvSpPr txBox="1"/>
          <p:nvPr/>
        </p:nvSpPr>
        <p:spPr>
          <a:xfrm>
            <a:off x="2462214" y="1959065"/>
            <a:ext cx="2019436" cy="234851"/>
          </a:xfrm>
          <a:prstGeom prst="rect">
            <a:avLst/>
          </a:prstGeom>
          <a:noFill/>
        </p:spPr>
        <p:txBody>
          <a:bodyPr wrap="none" lIns="0" tIns="0" rIns="0" bIns="0" rtlCol="0" anchor="ctr">
            <a:noAutofit/>
          </a:bodyPr>
          <a:lstStyle/>
          <a:p>
            <a:pPr algn="ctr" defTabSz="658993">
              <a:lnSpc>
                <a:spcPct val="90000"/>
              </a:lnSpc>
              <a:spcAft>
                <a:spcPts val="424"/>
              </a:spcAft>
              <a:defRPr/>
            </a:pPr>
            <a:r>
              <a:rPr lang="en-US" sz="1471">
                <a:solidFill>
                  <a:srgbClr val="008272"/>
                </a:solidFill>
                <a:latin typeface="Segoe UI"/>
              </a:rPr>
              <a:t>Office 365</a:t>
            </a:r>
          </a:p>
        </p:txBody>
      </p:sp>
      <p:sp>
        <p:nvSpPr>
          <p:cNvPr id="113" name="TextBox 112">
            <a:extLst>
              <a:ext uri="{FF2B5EF4-FFF2-40B4-BE49-F238E27FC236}">
                <a16:creationId xmlns:a16="http://schemas.microsoft.com/office/drawing/2014/main" id="{DE96277C-BAF5-43F7-9E2D-FFC7FB89D70C}"/>
              </a:ext>
            </a:extLst>
          </p:cNvPr>
          <p:cNvSpPr txBox="1"/>
          <p:nvPr/>
        </p:nvSpPr>
        <p:spPr>
          <a:xfrm>
            <a:off x="4478886" y="1959065"/>
            <a:ext cx="2022205" cy="234851"/>
          </a:xfrm>
          <a:prstGeom prst="rect">
            <a:avLst/>
          </a:prstGeom>
          <a:noFill/>
        </p:spPr>
        <p:txBody>
          <a:bodyPr wrap="none" lIns="0" tIns="0" rIns="0" bIns="0" rtlCol="0" anchor="ctr">
            <a:noAutofit/>
          </a:bodyPr>
          <a:lstStyle/>
          <a:p>
            <a:pPr algn="ctr" defTabSz="658993">
              <a:lnSpc>
                <a:spcPct val="90000"/>
              </a:lnSpc>
              <a:spcAft>
                <a:spcPts val="424"/>
              </a:spcAft>
              <a:defRPr/>
            </a:pPr>
            <a:r>
              <a:rPr lang="en-US" sz="1471">
                <a:solidFill>
                  <a:srgbClr val="008272"/>
                </a:solidFill>
                <a:latin typeface="Segoe UI"/>
              </a:rPr>
              <a:t>Mobile Apps</a:t>
            </a:r>
          </a:p>
        </p:txBody>
      </p:sp>
      <p:grpSp>
        <p:nvGrpSpPr>
          <p:cNvPr id="114" name="Group 113">
            <a:extLst>
              <a:ext uri="{FF2B5EF4-FFF2-40B4-BE49-F238E27FC236}">
                <a16:creationId xmlns:a16="http://schemas.microsoft.com/office/drawing/2014/main" id="{26A96D61-B247-4592-B2F0-0B8A968F0BC9}"/>
              </a:ext>
            </a:extLst>
          </p:cNvPr>
          <p:cNvGrpSpPr/>
          <p:nvPr/>
        </p:nvGrpSpPr>
        <p:grpSpPr>
          <a:xfrm>
            <a:off x="2462213" y="1873107"/>
            <a:ext cx="4039824" cy="381867"/>
            <a:chOff x="4789305" y="5997900"/>
            <a:chExt cx="5717810" cy="540481"/>
          </a:xfrm>
        </p:grpSpPr>
        <p:cxnSp>
          <p:nvCxnSpPr>
            <p:cNvPr id="115" name="Straight Connector 114">
              <a:extLst>
                <a:ext uri="{FF2B5EF4-FFF2-40B4-BE49-F238E27FC236}">
                  <a16:creationId xmlns:a16="http://schemas.microsoft.com/office/drawing/2014/main" id="{52B03041-5F43-4865-B96B-46090AB8DA61}"/>
                </a:ext>
              </a:extLst>
            </p:cNvPr>
            <p:cNvCxnSpPr/>
            <p:nvPr/>
          </p:nvCxnSpPr>
          <p:spPr>
            <a:xfrm>
              <a:off x="4789305" y="5997900"/>
              <a:ext cx="0" cy="540481"/>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AC07639-1C3B-4A11-80D4-AA16687BF329}"/>
                </a:ext>
              </a:extLst>
            </p:cNvPr>
            <p:cNvCxnSpPr/>
            <p:nvPr/>
          </p:nvCxnSpPr>
          <p:spPr>
            <a:xfrm>
              <a:off x="7648876" y="5997900"/>
              <a:ext cx="0" cy="540481"/>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A329595-3746-4B34-A49E-44BF10E7AAEA}"/>
                </a:ext>
              </a:extLst>
            </p:cNvPr>
            <p:cNvCxnSpPr>
              <a:cxnSpLocks/>
            </p:cNvCxnSpPr>
            <p:nvPr/>
          </p:nvCxnSpPr>
          <p:spPr>
            <a:xfrm>
              <a:off x="10507115" y="5997900"/>
              <a:ext cx="0" cy="540481"/>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34923E93-CC4D-4506-8140-E893B5A698F7}"/>
              </a:ext>
            </a:extLst>
          </p:cNvPr>
          <p:cNvGrpSpPr/>
          <p:nvPr/>
        </p:nvGrpSpPr>
        <p:grpSpPr>
          <a:xfrm>
            <a:off x="869150" y="5265322"/>
            <a:ext cx="7225955" cy="193816"/>
            <a:chOff x="1104562" y="6313322"/>
            <a:chExt cx="10227339" cy="274320"/>
          </a:xfrm>
          <a:solidFill>
            <a:srgbClr val="0078D7"/>
          </a:solidFill>
        </p:grpSpPr>
        <p:grpSp>
          <p:nvGrpSpPr>
            <p:cNvPr id="119" name="Group 118">
              <a:extLst>
                <a:ext uri="{FF2B5EF4-FFF2-40B4-BE49-F238E27FC236}">
                  <a16:creationId xmlns:a16="http://schemas.microsoft.com/office/drawing/2014/main" id="{D8AACF75-0685-4006-B91F-932BA0F44ADF}"/>
                </a:ext>
              </a:extLst>
            </p:cNvPr>
            <p:cNvGrpSpPr/>
            <p:nvPr/>
          </p:nvGrpSpPr>
          <p:grpSpPr>
            <a:xfrm>
              <a:off x="1104562" y="6313322"/>
              <a:ext cx="10227339" cy="274320"/>
              <a:chOff x="2571291" y="6157971"/>
              <a:chExt cx="7683959" cy="274320"/>
            </a:xfrm>
            <a:grpFill/>
          </p:grpSpPr>
          <p:cxnSp>
            <p:nvCxnSpPr>
              <p:cNvPr id="126" name="Straight Connector 125">
                <a:extLst>
                  <a:ext uri="{FF2B5EF4-FFF2-40B4-BE49-F238E27FC236}">
                    <a16:creationId xmlns:a16="http://schemas.microsoft.com/office/drawing/2014/main" id="{CF66BA5D-EA42-4283-9096-D351A5C5F49E}"/>
                  </a:ext>
                </a:extLst>
              </p:cNvPr>
              <p:cNvCxnSpPr>
                <a:cxnSpLocks/>
              </p:cNvCxnSpPr>
              <p:nvPr/>
            </p:nvCxnSpPr>
            <p:spPr>
              <a:xfrm>
                <a:off x="2571291" y="6295131"/>
                <a:ext cx="3323409" cy="0"/>
              </a:xfrm>
              <a:prstGeom prst="line">
                <a:avLst/>
              </a:prstGeom>
              <a:grpFill/>
              <a:ln>
                <a:solidFill>
                  <a:srgbClr val="0078D7"/>
                </a:solidFill>
                <a:headEnd type="none"/>
                <a:tailEnd type="none"/>
              </a:ln>
            </p:spPr>
            <p:style>
              <a:lnRef idx="2">
                <a:schemeClr val="dk1">
                  <a:shade val="50000"/>
                </a:schemeClr>
              </a:lnRef>
              <a:fillRef idx="1">
                <a:schemeClr val="dk1"/>
              </a:fillRef>
              <a:effectRef idx="0">
                <a:schemeClr val="dk1"/>
              </a:effectRef>
              <a:fontRef idx="minor">
                <a:schemeClr val="lt1"/>
              </a:fontRef>
            </p:style>
          </p:cxnSp>
          <p:cxnSp>
            <p:nvCxnSpPr>
              <p:cNvPr id="127" name="Straight Connector 126">
                <a:extLst>
                  <a:ext uri="{FF2B5EF4-FFF2-40B4-BE49-F238E27FC236}">
                    <a16:creationId xmlns:a16="http://schemas.microsoft.com/office/drawing/2014/main" id="{60464971-0A67-4B13-8379-5D3B59FF8FA0}"/>
                  </a:ext>
                </a:extLst>
              </p:cNvPr>
              <p:cNvCxnSpPr/>
              <p:nvPr/>
            </p:nvCxnSpPr>
            <p:spPr>
              <a:xfrm>
                <a:off x="10255250" y="6157971"/>
                <a:ext cx="0" cy="274320"/>
              </a:xfrm>
              <a:prstGeom prst="line">
                <a:avLst/>
              </a:prstGeom>
              <a:grpFill/>
              <a:ln>
                <a:solidFill>
                  <a:srgbClr val="0078D7"/>
                </a:solidFill>
                <a:headEnd type="none"/>
                <a:tailEnd type="none"/>
              </a:ln>
            </p:spPr>
            <p:style>
              <a:lnRef idx="2">
                <a:schemeClr val="dk1">
                  <a:shade val="50000"/>
                </a:schemeClr>
              </a:lnRef>
              <a:fillRef idx="1">
                <a:schemeClr val="dk1"/>
              </a:fillRef>
              <a:effectRef idx="0">
                <a:schemeClr val="dk1"/>
              </a:effectRef>
              <a:fontRef idx="minor">
                <a:schemeClr val="lt1"/>
              </a:fontRef>
            </p:style>
          </p:cxnSp>
          <p:cxnSp>
            <p:nvCxnSpPr>
              <p:cNvPr id="128" name="Straight Connector 127">
                <a:extLst>
                  <a:ext uri="{FF2B5EF4-FFF2-40B4-BE49-F238E27FC236}">
                    <a16:creationId xmlns:a16="http://schemas.microsoft.com/office/drawing/2014/main" id="{D50783CE-58C0-4266-9F48-E5B72BA154E6}"/>
                  </a:ext>
                </a:extLst>
              </p:cNvPr>
              <p:cNvCxnSpPr/>
              <p:nvPr/>
            </p:nvCxnSpPr>
            <p:spPr>
              <a:xfrm>
                <a:off x="2571291" y="6157971"/>
                <a:ext cx="0" cy="274320"/>
              </a:xfrm>
              <a:prstGeom prst="line">
                <a:avLst/>
              </a:prstGeom>
              <a:grpFill/>
              <a:ln>
                <a:solidFill>
                  <a:srgbClr val="0078D7"/>
                </a:solidFill>
                <a:headEnd type="none"/>
                <a:tailEnd type="none"/>
              </a:ln>
            </p:spPr>
            <p:style>
              <a:lnRef idx="2">
                <a:schemeClr val="dk1">
                  <a:shade val="50000"/>
                </a:schemeClr>
              </a:lnRef>
              <a:fillRef idx="1">
                <a:schemeClr val="dk1"/>
              </a:fillRef>
              <a:effectRef idx="0">
                <a:schemeClr val="dk1"/>
              </a:effectRef>
              <a:fontRef idx="minor">
                <a:schemeClr val="lt1"/>
              </a:fontRef>
            </p:style>
          </p:cxnSp>
          <p:cxnSp>
            <p:nvCxnSpPr>
              <p:cNvPr id="129" name="Straight Connector 128">
                <a:extLst>
                  <a:ext uri="{FF2B5EF4-FFF2-40B4-BE49-F238E27FC236}">
                    <a16:creationId xmlns:a16="http://schemas.microsoft.com/office/drawing/2014/main" id="{CDAA958F-BCC2-49FA-B356-A5071CCE8F53}"/>
                  </a:ext>
                </a:extLst>
              </p:cNvPr>
              <p:cNvCxnSpPr>
                <a:cxnSpLocks/>
              </p:cNvCxnSpPr>
              <p:nvPr/>
            </p:nvCxnSpPr>
            <p:spPr>
              <a:xfrm flipV="1">
                <a:off x="6931843" y="6295132"/>
                <a:ext cx="3323407" cy="10900"/>
              </a:xfrm>
              <a:prstGeom prst="line">
                <a:avLst/>
              </a:prstGeom>
              <a:grpFill/>
              <a:ln>
                <a:solidFill>
                  <a:srgbClr val="0078D7"/>
                </a:solidFill>
                <a:headEnd type="none"/>
                <a:tailEnd type="none"/>
              </a:ln>
            </p:spPr>
            <p:style>
              <a:lnRef idx="2">
                <a:schemeClr val="dk1">
                  <a:shade val="50000"/>
                </a:schemeClr>
              </a:lnRef>
              <a:fillRef idx="1">
                <a:schemeClr val="dk1"/>
              </a:fillRef>
              <a:effectRef idx="0">
                <a:schemeClr val="dk1"/>
              </a:effectRef>
              <a:fontRef idx="minor">
                <a:schemeClr val="lt1"/>
              </a:fontRef>
            </p:style>
          </p:cxnSp>
        </p:grpSp>
        <p:grpSp>
          <p:nvGrpSpPr>
            <p:cNvPr id="120" name="Group 14">
              <a:extLst>
                <a:ext uri="{FF2B5EF4-FFF2-40B4-BE49-F238E27FC236}">
                  <a16:creationId xmlns:a16="http://schemas.microsoft.com/office/drawing/2014/main" id="{23E0F384-4391-4672-8140-BFCC144E5027}"/>
                </a:ext>
              </a:extLst>
            </p:cNvPr>
            <p:cNvGrpSpPr>
              <a:grpSpLocks noChangeAspect="1"/>
            </p:cNvGrpSpPr>
            <p:nvPr/>
          </p:nvGrpSpPr>
          <p:grpSpPr bwMode="auto">
            <a:xfrm>
              <a:off x="5920725" y="6344292"/>
              <a:ext cx="595012" cy="189629"/>
              <a:chOff x="3759" y="1952"/>
              <a:chExt cx="1412" cy="450"/>
            </a:xfrm>
            <a:grpFill/>
          </p:grpSpPr>
          <p:sp>
            <p:nvSpPr>
              <p:cNvPr id="121" name="Freeform 17">
                <a:extLst>
                  <a:ext uri="{FF2B5EF4-FFF2-40B4-BE49-F238E27FC236}">
                    <a16:creationId xmlns:a16="http://schemas.microsoft.com/office/drawing/2014/main" id="{EAE33D96-8717-4139-A989-3B52D4956F53}"/>
                  </a:ext>
                </a:extLst>
              </p:cNvPr>
              <p:cNvSpPr>
                <a:spLocks noEditPoints="1"/>
              </p:cNvSpPr>
              <p:nvPr/>
            </p:nvSpPr>
            <p:spPr bwMode="auto">
              <a:xfrm>
                <a:off x="3759" y="1952"/>
                <a:ext cx="358" cy="426"/>
              </a:xfrm>
              <a:custGeom>
                <a:avLst/>
                <a:gdLst>
                  <a:gd name="T0" fmla="*/ 0 w 264"/>
                  <a:gd name="T1" fmla="*/ 302 h 312"/>
                  <a:gd name="T2" fmla="*/ 14 w 264"/>
                  <a:gd name="T3" fmla="*/ 261 h 312"/>
                  <a:gd name="T4" fmla="*/ 104 w 264"/>
                  <a:gd name="T5" fmla="*/ 16 h 312"/>
                  <a:gd name="T6" fmla="*/ 127 w 264"/>
                  <a:gd name="T7" fmla="*/ 0 h 312"/>
                  <a:gd name="T8" fmla="*/ 153 w 264"/>
                  <a:gd name="T9" fmla="*/ 15 h 312"/>
                  <a:gd name="T10" fmla="*/ 253 w 264"/>
                  <a:gd name="T11" fmla="*/ 285 h 312"/>
                  <a:gd name="T12" fmla="*/ 253 w 264"/>
                  <a:gd name="T13" fmla="*/ 302 h 312"/>
                  <a:gd name="T14" fmla="*/ 218 w 264"/>
                  <a:gd name="T15" fmla="*/ 295 h 312"/>
                  <a:gd name="T16" fmla="*/ 196 w 264"/>
                  <a:gd name="T17" fmla="*/ 233 h 312"/>
                  <a:gd name="T18" fmla="*/ 175 w 264"/>
                  <a:gd name="T19" fmla="*/ 219 h 312"/>
                  <a:gd name="T20" fmla="*/ 79 w 264"/>
                  <a:gd name="T21" fmla="*/ 219 h 312"/>
                  <a:gd name="T22" fmla="*/ 61 w 264"/>
                  <a:gd name="T23" fmla="*/ 232 h 312"/>
                  <a:gd name="T24" fmla="*/ 47 w 264"/>
                  <a:gd name="T25" fmla="*/ 274 h 312"/>
                  <a:gd name="T26" fmla="*/ 0 w 264"/>
                  <a:gd name="T27" fmla="*/ 302 h 312"/>
                  <a:gd name="T28" fmla="*/ 128 w 264"/>
                  <a:gd name="T29" fmla="*/ 44 h 312"/>
                  <a:gd name="T30" fmla="*/ 82 w 264"/>
                  <a:gd name="T31" fmla="*/ 173 h 312"/>
                  <a:gd name="T32" fmla="*/ 91 w 264"/>
                  <a:gd name="T33" fmla="*/ 187 h 312"/>
                  <a:gd name="T34" fmla="*/ 163 w 264"/>
                  <a:gd name="T35" fmla="*/ 187 h 312"/>
                  <a:gd name="T36" fmla="*/ 173 w 264"/>
                  <a:gd name="T37" fmla="*/ 171 h 312"/>
                  <a:gd name="T38" fmla="*/ 128 w 264"/>
                  <a:gd name="T39" fmla="*/ 4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4" h="312">
                    <a:moveTo>
                      <a:pt x="0" y="302"/>
                    </a:moveTo>
                    <a:cubicBezTo>
                      <a:pt x="2" y="287"/>
                      <a:pt x="9" y="274"/>
                      <a:pt x="14" y="261"/>
                    </a:cubicBezTo>
                    <a:cubicBezTo>
                      <a:pt x="44" y="179"/>
                      <a:pt x="75" y="98"/>
                      <a:pt x="104" y="16"/>
                    </a:cubicBezTo>
                    <a:cubicBezTo>
                      <a:pt x="109" y="3"/>
                      <a:pt x="115" y="0"/>
                      <a:pt x="127" y="0"/>
                    </a:cubicBezTo>
                    <a:cubicBezTo>
                      <a:pt x="139" y="0"/>
                      <a:pt x="147" y="1"/>
                      <a:pt x="153" y="15"/>
                    </a:cubicBezTo>
                    <a:cubicBezTo>
                      <a:pt x="185" y="105"/>
                      <a:pt x="219" y="195"/>
                      <a:pt x="253" y="285"/>
                    </a:cubicBezTo>
                    <a:cubicBezTo>
                      <a:pt x="255" y="290"/>
                      <a:pt x="264" y="300"/>
                      <a:pt x="253" y="302"/>
                    </a:cubicBezTo>
                    <a:cubicBezTo>
                      <a:pt x="242" y="304"/>
                      <a:pt x="226" y="312"/>
                      <a:pt x="218" y="295"/>
                    </a:cubicBezTo>
                    <a:cubicBezTo>
                      <a:pt x="210" y="274"/>
                      <a:pt x="202" y="254"/>
                      <a:pt x="196" y="233"/>
                    </a:cubicBezTo>
                    <a:cubicBezTo>
                      <a:pt x="192" y="222"/>
                      <a:pt x="186" y="219"/>
                      <a:pt x="175" y="219"/>
                    </a:cubicBezTo>
                    <a:cubicBezTo>
                      <a:pt x="143" y="219"/>
                      <a:pt x="111" y="219"/>
                      <a:pt x="79" y="219"/>
                    </a:cubicBezTo>
                    <a:cubicBezTo>
                      <a:pt x="69" y="219"/>
                      <a:pt x="64" y="222"/>
                      <a:pt x="61" y="232"/>
                    </a:cubicBezTo>
                    <a:cubicBezTo>
                      <a:pt x="57" y="246"/>
                      <a:pt x="51" y="260"/>
                      <a:pt x="47" y="274"/>
                    </a:cubicBezTo>
                    <a:cubicBezTo>
                      <a:pt x="36" y="306"/>
                      <a:pt x="36" y="306"/>
                      <a:pt x="0" y="302"/>
                    </a:cubicBezTo>
                    <a:close/>
                    <a:moveTo>
                      <a:pt x="128" y="44"/>
                    </a:moveTo>
                    <a:cubicBezTo>
                      <a:pt x="113" y="87"/>
                      <a:pt x="98" y="130"/>
                      <a:pt x="82" y="173"/>
                    </a:cubicBezTo>
                    <a:cubicBezTo>
                      <a:pt x="78" y="183"/>
                      <a:pt x="79" y="187"/>
                      <a:pt x="91" y="187"/>
                    </a:cubicBezTo>
                    <a:cubicBezTo>
                      <a:pt x="115" y="186"/>
                      <a:pt x="139" y="186"/>
                      <a:pt x="163" y="187"/>
                    </a:cubicBezTo>
                    <a:cubicBezTo>
                      <a:pt x="179" y="187"/>
                      <a:pt x="177" y="181"/>
                      <a:pt x="173" y="171"/>
                    </a:cubicBezTo>
                    <a:cubicBezTo>
                      <a:pt x="158" y="128"/>
                      <a:pt x="143" y="86"/>
                      <a:pt x="128" y="44"/>
                    </a:cubicBezTo>
                    <a:close/>
                  </a:path>
                </a:pathLst>
              </a:custGeom>
              <a:grpFill/>
              <a:ln>
                <a:solidFill>
                  <a:srgbClr val="0078D7"/>
                </a:solidFill>
              </a:ln>
            </p:spPr>
            <p:style>
              <a:lnRef idx="2">
                <a:schemeClr val="dk1">
                  <a:shade val="50000"/>
                </a:schemeClr>
              </a:lnRef>
              <a:fillRef idx="1">
                <a:schemeClr val="dk1"/>
              </a:fillRef>
              <a:effectRef idx="0">
                <a:schemeClr val="dk1"/>
              </a:effectRef>
              <a:fontRef idx="minor">
                <a:schemeClr val="lt1"/>
              </a:fontRef>
            </p:style>
            <p:txBody>
              <a:bodyPr vert="horz" wrap="square" lIns="64606" tIns="32303" rIns="64606" bIns="32303" numCol="1" anchor="t" anchorCtr="0" compatLnSpc="1">
                <a:prstTxWarp prst="textNoShape">
                  <a:avLst/>
                </a:prstTxWarp>
              </a:bodyPr>
              <a:lstStyle/>
              <a:p>
                <a:pPr defTabSz="658993">
                  <a:defRPr/>
                </a:pPr>
                <a:endParaRPr lang="en-US" sz="1324">
                  <a:solidFill>
                    <a:srgbClr val="282828"/>
                  </a:solidFill>
                  <a:latin typeface="Segoe UI"/>
                </a:endParaRPr>
              </a:p>
            </p:txBody>
          </p:sp>
          <p:sp>
            <p:nvSpPr>
              <p:cNvPr id="122" name="Freeform 18">
                <a:extLst>
                  <a:ext uri="{FF2B5EF4-FFF2-40B4-BE49-F238E27FC236}">
                    <a16:creationId xmlns:a16="http://schemas.microsoft.com/office/drawing/2014/main" id="{A4187659-1153-4CA9-9BA1-C6CD8F90125F}"/>
                  </a:ext>
                </a:extLst>
              </p:cNvPr>
              <p:cNvSpPr>
                <a:spLocks noEditPoints="1"/>
              </p:cNvSpPr>
              <p:nvPr/>
            </p:nvSpPr>
            <p:spPr bwMode="auto">
              <a:xfrm>
                <a:off x="4905" y="2054"/>
                <a:ext cx="266" cy="348"/>
              </a:xfrm>
              <a:custGeom>
                <a:avLst/>
                <a:gdLst>
                  <a:gd name="T0" fmla="*/ 177 w 196"/>
                  <a:gd name="T1" fmla="*/ 181 h 255"/>
                  <a:gd name="T2" fmla="*/ 150 w 196"/>
                  <a:gd name="T3" fmla="*/ 227 h 255"/>
                  <a:gd name="T4" fmla="*/ 10 w 196"/>
                  <a:gd name="T5" fmla="*/ 107 h 255"/>
                  <a:gd name="T6" fmla="*/ 24 w 196"/>
                  <a:gd name="T7" fmla="*/ 60 h 255"/>
                  <a:gd name="T8" fmla="*/ 124 w 196"/>
                  <a:gd name="T9" fmla="*/ 8 h 255"/>
                  <a:gd name="T10" fmla="*/ 192 w 196"/>
                  <a:gd name="T11" fmla="*/ 91 h 255"/>
                  <a:gd name="T12" fmla="*/ 158 w 196"/>
                  <a:gd name="T13" fmla="*/ 129 h 255"/>
                  <a:gd name="T14" fmla="*/ 60 w 196"/>
                  <a:gd name="T15" fmla="*/ 129 h 255"/>
                  <a:gd name="T16" fmla="*/ 46 w 196"/>
                  <a:gd name="T17" fmla="*/ 146 h 255"/>
                  <a:gd name="T18" fmla="*/ 142 w 196"/>
                  <a:gd name="T19" fmla="*/ 199 h 255"/>
                  <a:gd name="T20" fmla="*/ 177 w 196"/>
                  <a:gd name="T21" fmla="*/ 181 h 255"/>
                  <a:gd name="T22" fmla="*/ 102 w 196"/>
                  <a:gd name="T23" fmla="*/ 99 h 255"/>
                  <a:gd name="T24" fmla="*/ 144 w 196"/>
                  <a:gd name="T25" fmla="*/ 99 h 255"/>
                  <a:gd name="T26" fmla="*/ 157 w 196"/>
                  <a:gd name="T27" fmla="*/ 83 h 255"/>
                  <a:gd name="T28" fmla="*/ 105 w 196"/>
                  <a:gd name="T29" fmla="*/ 37 h 255"/>
                  <a:gd name="T30" fmla="*/ 48 w 196"/>
                  <a:gd name="T31" fmla="*/ 89 h 255"/>
                  <a:gd name="T32" fmla="*/ 58 w 196"/>
                  <a:gd name="T33" fmla="*/ 99 h 255"/>
                  <a:gd name="T34" fmla="*/ 102 w 196"/>
                  <a:gd name="T35" fmla="*/ 9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255">
                    <a:moveTo>
                      <a:pt x="177" y="181"/>
                    </a:moveTo>
                    <a:cubicBezTo>
                      <a:pt x="180" y="216"/>
                      <a:pt x="178" y="218"/>
                      <a:pt x="150" y="227"/>
                    </a:cubicBezTo>
                    <a:cubicBezTo>
                      <a:pt x="65" y="255"/>
                      <a:pt x="0" y="199"/>
                      <a:pt x="10" y="107"/>
                    </a:cubicBezTo>
                    <a:cubicBezTo>
                      <a:pt x="12" y="91"/>
                      <a:pt x="16" y="75"/>
                      <a:pt x="24" y="60"/>
                    </a:cubicBezTo>
                    <a:cubicBezTo>
                      <a:pt x="44" y="20"/>
                      <a:pt x="82" y="0"/>
                      <a:pt x="124" y="8"/>
                    </a:cubicBezTo>
                    <a:cubicBezTo>
                      <a:pt x="163" y="16"/>
                      <a:pt x="187" y="45"/>
                      <a:pt x="192" y="91"/>
                    </a:cubicBezTo>
                    <a:cubicBezTo>
                      <a:pt x="196" y="129"/>
                      <a:pt x="196" y="129"/>
                      <a:pt x="158" y="129"/>
                    </a:cubicBezTo>
                    <a:cubicBezTo>
                      <a:pt x="126" y="129"/>
                      <a:pt x="93" y="130"/>
                      <a:pt x="60" y="129"/>
                    </a:cubicBezTo>
                    <a:cubicBezTo>
                      <a:pt x="46" y="128"/>
                      <a:pt x="44" y="134"/>
                      <a:pt x="46" y="146"/>
                    </a:cubicBezTo>
                    <a:cubicBezTo>
                      <a:pt x="56" y="193"/>
                      <a:pt x="93" y="214"/>
                      <a:pt x="142" y="199"/>
                    </a:cubicBezTo>
                    <a:cubicBezTo>
                      <a:pt x="154" y="195"/>
                      <a:pt x="165" y="189"/>
                      <a:pt x="177" y="181"/>
                    </a:cubicBezTo>
                    <a:close/>
                    <a:moveTo>
                      <a:pt x="102" y="99"/>
                    </a:moveTo>
                    <a:cubicBezTo>
                      <a:pt x="116" y="99"/>
                      <a:pt x="130" y="98"/>
                      <a:pt x="144" y="99"/>
                    </a:cubicBezTo>
                    <a:cubicBezTo>
                      <a:pt x="156" y="100"/>
                      <a:pt x="158" y="94"/>
                      <a:pt x="157" y="83"/>
                    </a:cubicBezTo>
                    <a:cubicBezTo>
                      <a:pt x="153" y="54"/>
                      <a:pt x="133" y="36"/>
                      <a:pt x="105" y="37"/>
                    </a:cubicBezTo>
                    <a:cubicBezTo>
                      <a:pt x="78" y="38"/>
                      <a:pt x="50" y="63"/>
                      <a:pt x="48" y="89"/>
                    </a:cubicBezTo>
                    <a:cubicBezTo>
                      <a:pt x="47" y="99"/>
                      <a:pt x="52" y="99"/>
                      <a:pt x="58" y="99"/>
                    </a:cubicBezTo>
                    <a:cubicBezTo>
                      <a:pt x="73" y="99"/>
                      <a:pt x="88" y="99"/>
                      <a:pt x="102" y="99"/>
                    </a:cubicBezTo>
                    <a:close/>
                  </a:path>
                </a:pathLst>
              </a:custGeom>
              <a:grpFill/>
              <a:ln>
                <a:solidFill>
                  <a:srgbClr val="0078D7"/>
                </a:solidFill>
              </a:ln>
            </p:spPr>
            <p:style>
              <a:lnRef idx="2">
                <a:schemeClr val="dk1">
                  <a:shade val="50000"/>
                </a:schemeClr>
              </a:lnRef>
              <a:fillRef idx="1">
                <a:schemeClr val="dk1"/>
              </a:fillRef>
              <a:effectRef idx="0">
                <a:schemeClr val="dk1"/>
              </a:effectRef>
              <a:fontRef idx="minor">
                <a:schemeClr val="lt1"/>
              </a:fontRef>
            </p:style>
            <p:txBody>
              <a:bodyPr vert="horz" wrap="square" lIns="64606" tIns="32303" rIns="64606" bIns="32303" numCol="1" anchor="t" anchorCtr="0" compatLnSpc="1">
                <a:prstTxWarp prst="textNoShape">
                  <a:avLst/>
                </a:prstTxWarp>
              </a:bodyPr>
              <a:lstStyle/>
              <a:p>
                <a:pPr defTabSz="658993">
                  <a:defRPr/>
                </a:pPr>
                <a:endParaRPr lang="en-US" sz="1324">
                  <a:solidFill>
                    <a:srgbClr val="282828"/>
                  </a:solidFill>
                  <a:latin typeface="Segoe UI"/>
                </a:endParaRPr>
              </a:p>
            </p:txBody>
          </p:sp>
          <p:sp>
            <p:nvSpPr>
              <p:cNvPr id="123" name="Freeform 19">
                <a:extLst>
                  <a:ext uri="{FF2B5EF4-FFF2-40B4-BE49-F238E27FC236}">
                    <a16:creationId xmlns:a16="http://schemas.microsoft.com/office/drawing/2014/main" id="{472B9F41-2291-4299-B93D-83B0F1D6E9F4}"/>
                  </a:ext>
                </a:extLst>
              </p:cNvPr>
              <p:cNvSpPr>
                <a:spLocks/>
              </p:cNvSpPr>
              <p:nvPr/>
            </p:nvSpPr>
            <p:spPr bwMode="auto">
              <a:xfrm>
                <a:off x="4407" y="2061"/>
                <a:ext cx="244" cy="321"/>
              </a:xfrm>
              <a:custGeom>
                <a:avLst/>
                <a:gdLst>
                  <a:gd name="T0" fmla="*/ 143 w 180"/>
                  <a:gd name="T1" fmla="*/ 193 h 235"/>
                  <a:gd name="T2" fmla="*/ 94 w 180"/>
                  <a:gd name="T3" fmla="*/ 227 h 235"/>
                  <a:gd name="T4" fmla="*/ 8 w 180"/>
                  <a:gd name="T5" fmla="*/ 166 h 235"/>
                  <a:gd name="T6" fmla="*/ 5 w 180"/>
                  <a:gd name="T7" fmla="*/ 17 h 235"/>
                  <a:gd name="T8" fmla="*/ 25 w 180"/>
                  <a:gd name="T9" fmla="*/ 7 h 235"/>
                  <a:gd name="T10" fmla="*/ 39 w 180"/>
                  <a:gd name="T11" fmla="*/ 20 h 235"/>
                  <a:gd name="T12" fmla="*/ 39 w 180"/>
                  <a:gd name="T13" fmla="*/ 124 h 235"/>
                  <a:gd name="T14" fmla="*/ 42 w 180"/>
                  <a:gd name="T15" fmla="*/ 158 h 235"/>
                  <a:gd name="T16" fmla="*/ 80 w 180"/>
                  <a:gd name="T17" fmla="*/ 197 h 235"/>
                  <a:gd name="T18" fmla="*/ 136 w 180"/>
                  <a:gd name="T19" fmla="*/ 171 h 235"/>
                  <a:gd name="T20" fmla="*/ 145 w 180"/>
                  <a:gd name="T21" fmla="*/ 130 h 235"/>
                  <a:gd name="T22" fmla="*/ 144 w 180"/>
                  <a:gd name="T23" fmla="*/ 22 h 235"/>
                  <a:gd name="T24" fmla="*/ 162 w 180"/>
                  <a:gd name="T25" fmla="*/ 6 h 235"/>
                  <a:gd name="T26" fmla="*/ 180 w 180"/>
                  <a:gd name="T27" fmla="*/ 22 h 235"/>
                  <a:gd name="T28" fmla="*/ 180 w 180"/>
                  <a:gd name="T29" fmla="*/ 204 h 235"/>
                  <a:gd name="T30" fmla="*/ 164 w 180"/>
                  <a:gd name="T31" fmla="*/ 224 h 235"/>
                  <a:gd name="T32" fmla="*/ 145 w 180"/>
                  <a:gd name="T33" fmla="*/ 205 h 235"/>
                  <a:gd name="T34" fmla="*/ 143 w 180"/>
                  <a:gd name="T35" fmla="*/ 19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235">
                    <a:moveTo>
                      <a:pt x="143" y="193"/>
                    </a:moveTo>
                    <a:cubicBezTo>
                      <a:pt x="129" y="213"/>
                      <a:pt x="114" y="224"/>
                      <a:pt x="94" y="227"/>
                    </a:cubicBezTo>
                    <a:cubicBezTo>
                      <a:pt x="49" y="235"/>
                      <a:pt x="14" y="212"/>
                      <a:pt x="8" y="166"/>
                    </a:cubicBezTo>
                    <a:cubicBezTo>
                      <a:pt x="0" y="117"/>
                      <a:pt x="6" y="67"/>
                      <a:pt x="5" y="17"/>
                    </a:cubicBezTo>
                    <a:cubicBezTo>
                      <a:pt x="4" y="0"/>
                      <a:pt x="18" y="9"/>
                      <a:pt x="25" y="7"/>
                    </a:cubicBezTo>
                    <a:cubicBezTo>
                      <a:pt x="35" y="5"/>
                      <a:pt x="39" y="9"/>
                      <a:pt x="39" y="20"/>
                    </a:cubicBezTo>
                    <a:cubicBezTo>
                      <a:pt x="39" y="55"/>
                      <a:pt x="39" y="89"/>
                      <a:pt x="39" y="124"/>
                    </a:cubicBezTo>
                    <a:cubicBezTo>
                      <a:pt x="39" y="135"/>
                      <a:pt x="39" y="147"/>
                      <a:pt x="42" y="158"/>
                    </a:cubicBezTo>
                    <a:cubicBezTo>
                      <a:pt x="47" y="182"/>
                      <a:pt x="59" y="194"/>
                      <a:pt x="80" y="197"/>
                    </a:cubicBezTo>
                    <a:cubicBezTo>
                      <a:pt x="105" y="201"/>
                      <a:pt x="124" y="191"/>
                      <a:pt x="136" y="171"/>
                    </a:cubicBezTo>
                    <a:cubicBezTo>
                      <a:pt x="143" y="158"/>
                      <a:pt x="145" y="144"/>
                      <a:pt x="145" y="130"/>
                    </a:cubicBezTo>
                    <a:cubicBezTo>
                      <a:pt x="145" y="94"/>
                      <a:pt x="146" y="58"/>
                      <a:pt x="144" y="22"/>
                    </a:cubicBezTo>
                    <a:cubicBezTo>
                      <a:pt x="144" y="7"/>
                      <a:pt x="151" y="7"/>
                      <a:pt x="162" y="6"/>
                    </a:cubicBezTo>
                    <a:cubicBezTo>
                      <a:pt x="174" y="6"/>
                      <a:pt x="180" y="8"/>
                      <a:pt x="180" y="22"/>
                    </a:cubicBezTo>
                    <a:cubicBezTo>
                      <a:pt x="179" y="83"/>
                      <a:pt x="179" y="144"/>
                      <a:pt x="180" y="204"/>
                    </a:cubicBezTo>
                    <a:cubicBezTo>
                      <a:pt x="180" y="216"/>
                      <a:pt x="180" y="225"/>
                      <a:pt x="164" y="224"/>
                    </a:cubicBezTo>
                    <a:cubicBezTo>
                      <a:pt x="149" y="224"/>
                      <a:pt x="142" y="221"/>
                      <a:pt x="145" y="205"/>
                    </a:cubicBezTo>
                    <a:cubicBezTo>
                      <a:pt x="145" y="203"/>
                      <a:pt x="144" y="200"/>
                      <a:pt x="143" y="193"/>
                    </a:cubicBezTo>
                    <a:close/>
                  </a:path>
                </a:pathLst>
              </a:custGeom>
              <a:grpFill/>
              <a:ln>
                <a:solidFill>
                  <a:srgbClr val="0078D7"/>
                </a:solidFill>
              </a:ln>
            </p:spPr>
            <p:style>
              <a:lnRef idx="2">
                <a:schemeClr val="dk1">
                  <a:shade val="50000"/>
                </a:schemeClr>
              </a:lnRef>
              <a:fillRef idx="1">
                <a:schemeClr val="dk1"/>
              </a:fillRef>
              <a:effectRef idx="0">
                <a:schemeClr val="dk1"/>
              </a:effectRef>
              <a:fontRef idx="minor">
                <a:schemeClr val="lt1"/>
              </a:fontRef>
            </p:style>
            <p:txBody>
              <a:bodyPr vert="horz" wrap="square" lIns="64606" tIns="32303" rIns="64606" bIns="32303" numCol="1" anchor="t" anchorCtr="0" compatLnSpc="1">
                <a:prstTxWarp prst="textNoShape">
                  <a:avLst/>
                </a:prstTxWarp>
              </a:bodyPr>
              <a:lstStyle/>
              <a:p>
                <a:pPr defTabSz="658993">
                  <a:defRPr/>
                </a:pPr>
                <a:endParaRPr lang="en-US" sz="1324">
                  <a:solidFill>
                    <a:srgbClr val="282828"/>
                  </a:solidFill>
                  <a:latin typeface="Segoe UI"/>
                </a:endParaRPr>
              </a:p>
            </p:txBody>
          </p:sp>
          <p:sp>
            <p:nvSpPr>
              <p:cNvPr id="124" name="Freeform 20">
                <a:extLst>
                  <a:ext uri="{FF2B5EF4-FFF2-40B4-BE49-F238E27FC236}">
                    <a16:creationId xmlns:a16="http://schemas.microsoft.com/office/drawing/2014/main" id="{C2317D7E-7AA3-42DD-B3A4-E07918D73133}"/>
                  </a:ext>
                </a:extLst>
              </p:cNvPr>
              <p:cNvSpPr>
                <a:spLocks/>
              </p:cNvSpPr>
              <p:nvPr/>
            </p:nvSpPr>
            <p:spPr bwMode="auto">
              <a:xfrm>
                <a:off x="4122" y="2067"/>
                <a:ext cx="243" cy="304"/>
              </a:xfrm>
              <a:custGeom>
                <a:avLst/>
                <a:gdLst>
                  <a:gd name="T0" fmla="*/ 125 w 179"/>
                  <a:gd name="T1" fmla="*/ 33 h 223"/>
                  <a:gd name="T2" fmla="*/ 28 w 179"/>
                  <a:gd name="T3" fmla="*/ 33 h 223"/>
                  <a:gd name="T4" fmla="*/ 14 w 179"/>
                  <a:gd name="T5" fmla="*/ 18 h 223"/>
                  <a:gd name="T6" fmla="*/ 28 w 179"/>
                  <a:gd name="T7" fmla="*/ 3 h 223"/>
                  <a:gd name="T8" fmla="*/ 160 w 179"/>
                  <a:gd name="T9" fmla="*/ 3 h 223"/>
                  <a:gd name="T10" fmla="*/ 176 w 179"/>
                  <a:gd name="T11" fmla="*/ 6 h 223"/>
                  <a:gd name="T12" fmla="*/ 170 w 179"/>
                  <a:gd name="T13" fmla="*/ 22 h 223"/>
                  <a:gd name="T14" fmla="*/ 68 w 179"/>
                  <a:gd name="T15" fmla="*/ 168 h 223"/>
                  <a:gd name="T16" fmla="*/ 57 w 179"/>
                  <a:gd name="T17" fmla="*/ 189 h 223"/>
                  <a:gd name="T18" fmla="*/ 157 w 179"/>
                  <a:gd name="T19" fmla="*/ 189 h 223"/>
                  <a:gd name="T20" fmla="*/ 176 w 179"/>
                  <a:gd name="T21" fmla="*/ 204 h 223"/>
                  <a:gd name="T22" fmla="*/ 156 w 179"/>
                  <a:gd name="T23" fmla="*/ 220 h 223"/>
                  <a:gd name="T24" fmla="*/ 20 w 179"/>
                  <a:gd name="T25" fmla="*/ 219 h 223"/>
                  <a:gd name="T26" fmla="*/ 4 w 179"/>
                  <a:gd name="T27" fmla="*/ 216 h 223"/>
                  <a:gd name="T28" fmla="*/ 9 w 179"/>
                  <a:gd name="T29" fmla="*/ 198 h 223"/>
                  <a:gd name="T30" fmla="*/ 119 w 179"/>
                  <a:gd name="T31" fmla="*/ 43 h 223"/>
                  <a:gd name="T32" fmla="*/ 125 w 179"/>
                  <a:gd name="T33" fmla="*/ 3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9" h="223">
                    <a:moveTo>
                      <a:pt x="125" y="33"/>
                    </a:moveTo>
                    <a:cubicBezTo>
                      <a:pt x="90" y="33"/>
                      <a:pt x="59" y="32"/>
                      <a:pt x="28" y="33"/>
                    </a:cubicBezTo>
                    <a:cubicBezTo>
                      <a:pt x="16" y="33"/>
                      <a:pt x="14" y="28"/>
                      <a:pt x="14" y="18"/>
                    </a:cubicBezTo>
                    <a:cubicBezTo>
                      <a:pt x="14" y="7"/>
                      <a:pt x="16" y="2"/>
                      <a:pt x="28" y="3"/>
                    </a:cubicBezTo>
                    <a:cubicBezTo>
                      <a:pt x="72" y="3"/>
                      <a:pt x="116" y="3"/>
                      <a:pt x="160" y="3"/>
                    </a:cubicBezTo>
                    <a:cubicBezTo>
                      <a:pt x="165" y="3"/>
                      <a:pt x="173" y="0"/>
                      <a:pt x="176" y="6"/>
                    </a:cubicBezTo>
                    <a:cubicBezTo>
                      <a:pt x="179" y="12"/>
                      <a:pt x="174" y="18"/>
                      <a:pt x="170" y="22"/>
                    </a:cubicBezTo>
                    <a:cubicBezTo>
                      <a:pt x="136" y="71"/>
                      <a:pt x="102" y="119"/>
                      <a:pt x="68" y="168"/>
                    </a:cubicBezTo>
                    <a:cubicBezTo>
                      <a:pt x="64" y="174"/>
                      <a:pt x="58" y="179"/>
                      <a:pt x="57" y="189"/>
                    </a:cubicBezTo>
                    <a:cubicBezTo>
                      <a:pt x="91" y="189"/>
                      <a:pt x="124" y="189"/>
                      <a:pt x="157" y="189"/>
                    </a:cubicBezTo>
                    <a:cubicBezTo>
                      <a:pt x="167" y="189"/>
                      <a:pt x="176" y="187"/>
                      <a:pt x="176" y="204"/>
                    </a:cubicBezTo>
                    <a:cubicBezTo>
                      <a:pt x="176" y="220"/>
                      <a:pt x="168" y="220"/>
                      <a:pt x="156" y="220"/>
                    </a:cubicBezTo>
                    <a:cubicBezTo>
                      <a:pt x="111" y="219"/>
                      <a:pt x="65" y="220"/>
                      <a:pt x="20" y="219"/>
                    </a:cubicBezTo>
                    <a:cubicBezTo>
                      <a:pt x="15" y="219"/>
                      <a:pt x="7" y="223"/>
                      <a:pt x="4" y="216"/>
                    </a:cubicBezTo>
                    <a:cubicBezTo>
                      <a:pt x="0" y="209"/>
                      <a:pt x="6" y="204"/>
                      <a:pt x="9" y="198"/>
                    </a:cubicBezTo>
                    <a:cubicBezTo>
                      <a:pt x="46" y="147"/>
                      <a:pt x="82" y="95"/>
                      <a:pt x="119" y="43"/>
                    </a:cubicBezTo>
                    <a:cubicBezTo>
                      <a:pt x="121" y="41"/>
                      <a:pt x="122" y="38"/>
                      <a:pt x="125" y="33"/>
                    </a:cubicBezTo>
                    <a:close/>
                  </a:path>
                </a:pathLst>
              </a:custGeom>
              <a:grpFill/>
              <a:ln>
                <a:solidFill>
                  <a:srgbClr val="0078D7"/>
                </a:solidFill>
              </a:ln>
            </p:spPr>
            <p:style>
              <a:lnRef idx="2">
                <a:schemeClr val="dk1">
                  <a:shade val="50000"/>
                </a:schemeClr>
              </a:lnRef>
              <a:fillRef idx="1">
                <a:schemeClr val="dk1"/>
              </a:fillRef>
              <a:effectRef idx="0">
                <a:schemeClr val="dk1"/>
              </a:effectRef>
              <a:fontRef idx="minor">
                <a:schemeClr val="lt1"/>
              </a:fontRef>
            </p:style>
            <p:txBody>
              <a:bodyPr vert="horz" wrap="square" lIns="64606" tIns="32303" rIns="64606" bIns="32303" numCol="1" anchor="t" anchorCtr="0" compatLnSpc="1">
                <a:prstTxWarp prst="textNoShape">
                  <a:avLst/>
                </a:prstTxWarp>
              </a:bodyPr>
              <a:lstStyle/>
              <a:p>
                <a:pPr defTabSz="658993">
                  <a:defRPr/>
                </a:pPr>
                <a:endParaRPr lang="en-US" sz="1324">
                  <a:solidFill>
                    <a:srgbClr val="282828"/>
                  </a:solidFill>
                  <a:latin typeface="Segoe UI"/>
                </a:endParaRPr>
              </a:p>
            </p:txBody>
          </p:sp>
          <p:sp>
            <p:nvSpPr>
              <p:cNvPr id="125" name="Freeform 21">
                <a:extLst>
                  <a:ext uri="{FF2B5EF4-FFF2-40B4-BE49-F238E27FC236}">
                    <a16:creationId xmlns:a16="http://schemas.microsoft.com/office/drawing/2014/main" id="{615E7BF4-83AE-4B57-87F2-0BC6855765E1}"/>
                  </a:ext>
                </a:extLst>
              </p:cNvPr>
              <p:cNvSpPr>
                <a:spLocks/>
              </p:cNvSpPr>
              <p:nvPr/>
            </p:nvSpPr>
            <p:spPr bwMode="auto">
              <a:xfrm>
                <a:off x="4742" y="2064"/>
                <a:ext cx="153" cy="303"/>
              </a:xfrm>
              <a:custGeom>
                <a:avLst/>
                <a:gdLst>
                  <a:gd name="T0" fmla="*/ 33 w 113"/>
                  <a:gd name="T1" fmla="*/ 39 h 222"/>
                  <a:gd name="T2" fmla="*/ 86 w 113"/>
                  <a:gd name="T3" fmla="*/ 1 h 222"/>
                  <a:gd name="T4" fmla="*/ 109 w 113"/>
                  <a:gd name="T5" fmla="*/ 24 h 222"/>
                  <a:gd name="T6" fmla="*/ 109 w 113"/>
                  <a:gd name="T7" fmla="*/ 37 h 222"/>
                  <a:gd name="T8" fmla="*/ 61 w 113"/>
                  <a:gd name="T9" fmla="*/ 41 h 222"/>
                  <a:gd name="T10" fmla="*/ 35 w 113"/>
                  <a:gd name="T11" fmla="*/ 91 h 222"/>
                  <a:gd name="T12" fmla="*/ 34 w 113"/>
                  <a:gd name="T13" fmla="*/ 204 h 222"/>
                  <a:gd name="T14" fmla="*/ 17 w 113"/>
                  <a:gd name="T15" fmla="*/ 222 h 222"/>
                  <a:gd name="T16" fmla="*/ 0 w 113"/>
                  <a:gd name="T17" fmla="*/ 204 h 222"/>
                  <a:gd name="T18" fmla="*/ 0 w 113"/>
                  <a:gd name="T19" fmla="*/ 22 h 222"/>
                  <a:gd name="T20" fmla="*/ 18 w 113"/>
                  <a:gd name="T21" fmla="*/ 4 h 222"/>
                  <a:gd name="T22" fmla="*/ 33 w 113"/>
                  <a:gd name="T23" fmla="*/ 22 h 222"/>
                  <a:gd name="T24" fmla="*/ 33 w 113"/>
                  <a:gd name="T25" fmla="*/ 3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222">
                    <a:moveTo>
                      <a:pt x="33" y="39"/>
                    </a:moveTo>
                    <a:cubicBezTo>
                      <a:pt x="48" y="20"/>
                      <a:pt x="61" y="3"/>
                      <a:pt x="86" y="1"/>
                    </a:cubicBezTo>
                    <a:cubicBezTo>
                      <a:pt x="104" y="0"/>
                      <a:pt x="113" y="5"/>
                      <a:pt x="109" y="24"/>
                    </a:cubicBezTo>
                    <a:cubicBezTo>
                      <a:pt x="109" y="28"/>
                      <a:pt x="109" y="32"/>
                      <a:pt x="109" y="37"/>
                    </a:cubicBezTo>
                    <a:cubicBezTo>
                      <a:pt x="92" y="34"/>
                      <a:pt x="76" y="30"/>
                      <a:pt x="61" y="41"/>
                    </a:cubicBezTo>
                    <a:cubicBezTo>
                      <a:pt x="45" y="53"/>
                      <a:pt x="38" y="71"/>
                      <a:pt x="35" y="91"/>
                    </a:cubicBezTo>
                    <a:cubicBezTo>
                      <a:pt x="31" y="129"/>
                      <a:pt x="34" y="166"/>
                      <a:pt x="34" y="204"/>
                    </a:cubicBezTo>
                    <a:cubicBezTo>
                      <a:pt x="33" y="216"/>
                      <a:pt x="32" y="222"/>
                      <a:pt x="17" y="222"/>
                    </a:cubicBezTo>
                    <a:cubicBezTo>
                      <a:pt x="3" y="222"/>
                      <a:pt x="0" y="217"/>
                      <a:pt x="0" y="204"/>
                    </a:cubicBezTo>
                    <a:cubicBezTo>
                      <a:pt x="1" y="143"/>
                      <a:pt x="1" y="83"/>
                      <a:pt x="0" y="22"/>
                    </a:cubicBezTo>
                    <a:cubicBezTo>
                      <a:pt x="0" y="8"/>
                      <a:pt x="4" y="5"/>
                      <a:pt x="18" y="4"/>
                    </a:cubicBezTo>
                    <a:cubicBezTo>
                      <a:pt x="32" y="4"/>
                      <a:pt x="35" y="10"/>
                      <a:pt x="33" y="22"/>
                    </a:cubicBezTo>
                    <a:cubicBezTo>
                      <a:pt x="33" y="28"/>
                      <a:pt x="33" y="33"/>
                      <a:pt x="33" y="39"/>
                    </a:cubicBezTo>
                    <a:close/>
                  </a:path>
                </a:pathLst>
              </a:custGeom>
              <a:grpFill/>
              <a:ln>
                <a:solidFill>
                  <a:srgbClr val="0078D7"/>
                </a:solidFill>
              </a:ln>
            </p:spPr>
            <p:style>
              <a:lnRef idx="2">
                <a:schemeClr val="dk1">
                  <a:shade val="50000"/>
                </a:schemeClr>
              </a:lnRef>
              <a:fillRef idx="1">
                <a:schemeClr val="dk1"/>
              </a:fillRef>
              <a:effectRef idx="0">
                <a:schemeClr val="dk1"/>
              </a:effectRef>
              <a:fontRef idx="minor">
                <a:schemeClr val="lt1"/>
              </a:fontRef>
            </p:style>
            <p:txBody>
              <a:bodyPr vert="horz" wrap="square" lIns="64606" tIns="32303" rIns="64606" bIns="32303" numCol="1" anchor="t" anchorCtr="0" compatLnSpc="1">
                <a:prstTxWarp prst="textNoShape">
                  <a:avLst/>
                </a:prstTxWarp>
              </a:bodyPr>
              <a:lstStyle/>
              <a:p>
                <a:pPr defTabSz="658993">
                  <a:defRPr/>
                </a:pPr>
                <a:endParaRPr lang="en-US" sz="1324">
                  <a:solidFill>
                    <a:srgbClr val="282828"/>
                  </a:solidFill>
                  <a:latin typeface="Segoe UI"/>
                </a:endParaRPr>
              </a:p>
            </p:txBody>
          </p:sp>
        </p:grpSp>
      </p:grpSp>
      <p:sp>
        <p:nvSpPr>
          <p:cNvPr id="130" name="TextBox 129">
            <a:extLst>
              <a:ext uri="{FF2B5EF4-FFF2-40B4-BE49-F238E27FC236}">
                <a16:creationId xmlns:a16="http://schemas.microsoft.com/office/drawing/2014/main" id="{F6C57C01-DD6D-4407-BF28-9B6C517738C5}"/>
              </a:ext>
            </a:extLst>
          </p:cNvPr>
          <p:cNvSpPr txBox="1"/>
          <p:nvPr/>
        </p:nvSpPr>
        <p:spPr>
          <a:xfrm>
            <a:off x="6501087" y="1959065"/>
            <a:ext cx="2016670" cy="234851"/>
          </a:xfrm>
          <a:prstGeom prst="rect">
            <a:avLst/>
          </a:prstGeom>
          <a:noFill/>
        </p:spPr>
        <p:txBody>
          <a:bodyPr wrap="none" lIns="0" tIns="0" rIns="0" bIns="0" rtlCol="0" anchor="ctr">
            <a:noAutofit/>
          </a:bodyPr>
          <a:lstStyle/>
          <a:p>
            <a:pPr algn="ctr" defTabSz="658993">
              <a:lnSpc>
                <a:spcPct val="90000"/>
              </a:lnSpc>
              <a:spcAft>
                <a:spcPts val="424"/>
              </a:spcAft>
              <a:defRPr/>
            </a:pPr>
            <a:r>
              <a:rPr lang="en-US" sz="1413">
                <a:solidFill>
                  <a:srgbClr val="008272"/>
                </a:solidFill>
                <a:latin typeface="Segoe UI"/>
              </a:rPr>
              <a:t>Web Apps</a:t>
            </a:r>
          </a:p>
        </p:txBody>
      </p:sp>
      <p:grpSp>
        <p:nvGrpSpPr>
          <p:cNvPr id="131" name="Group 130">
            <a:extLst>
              <a:ext uri="{FF2B5EF4-FFF2-40B4-BE49-F238E27FC236}">
                <a16:creationId xmlns:a16="http://schemas.microsoft.com/office/drawing/2014/main" id="{B67A7560-FFC3-4535-91BE-9B737660AEA6}"/>
              </a:ext>
            </a:extLst>
          </p:cNvPr>
          <p:cNvGrpSpPr/>
          <p:nvPr/>
        </p:nvGrpSpPr>
        <p:grpSpPr>
          <a:xfrm>
            <a:off x="2798327" y="4244265"/>
            <a:ext cx="1176391" cy="824717"/>
            <a:chOff x="3759606" y="4812633"/>
            <a:chExt cx="1600200" cy="1121833"/>
          </a:xfrm>
        </p:grpSpPr>
        <p:sp>
          <p:nvSpPr>
            <p:cNvPr id="132" name="Rectangle 131">
              <a:extLst>
                <a:ext uri="{FF2B5EF4-FFF2-40B4-BE49-F238E27FC236}">
                  <a16:creationId xmlns:a16="http://schemas.microsoft.com/office/drawing/2014/main" id="{E5C58CEC-F790-4EA8-BD32-45493298AACB}"/>
                </a:ext>
              </a:extLst>
            </p:cNvPr>
            <p:cNvSpPr/>
            <p:nvPr/>
          </p:nvSpPr>
          <p:spPr>
            <a:xfrm>
              <a:off x="3759606" y="5318691"/>
              <a:ext cx="1600200" cy="61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46071">
                <a:defRPr/>
              </a:pPr>
              <a:r>
                <a:rPr lang="en-US" sz="1471">
                  <a:solidFill>
                    <a:srgbClr val="000000"/>
                  </a:solidFill>
                  <a:latin typeface="Segoe UI"/>
                  <a:cs typeface="Segoe UI Semibold" panose="020B0702040204020203" pitchFamily="34" charset="0"/>
                </a:rPr>
                <a:t>Common Data Service</a:t>
              </a:r>
            </a:p>
          </p:txBody>
        </p:sp>
        <p:sp>
          <p:nvSpPr>
            <p:cNvPr id="133" name="Database_EFC7" title="Icon of a cylinder">
              <a:extLst>
                <a:ext uri="{FF2B5EF4-FFF2-40B4-BE49-F238E27FC236}">
                  <a16:creationId xmlns:a16="http://schemas.microsoft.com/office/drawing/2014/main" id="{ACEC96CE-022F-4B67-98B4-71A084A87AD2}"/>
                </a:ext>
              </a:extLst>
            </p:cNvPr>
            <p:cNvSpPr>
              <a:spLocks noChangeAspect="1" noEditPoints="1"/>
            </p:cNvSpPr>
            <p:nvPr/>
          </p:nvSpPr>
          <p:spPr bwMode="auto">
            <a:xfrm>
              <a:off x="4398295" y="4812633"/>
              <a:ext cx="322823" cy="41961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3319" tIns="31659" rIns="63319" bIns="31659" numCol="1" anchor="ctr" anchorCtr="0" compatLnSpc="1">
              <a:prstTxWarp prst="textNoShape">
                <a:avLst/>
              </a:prstTxWarp>
            </a:bodyPr>
            <a:lstStyle/>
            <a:p>
              <a:pPr algn="ctr" defTabSz="633215" fontAlgn="base">
                <a:defRPr/>
              </a:pPr>
              <a:endParaRPr lang="en-US" sz="1272">
                <a:solidFill>
                  <a:srgbClr val="505050"/>
                </a:solidFill>
                <a:latin typeface="Segoe UI"/>
              </a:endParaRPr>
            </a:p>
          </p:txBody>
        </p:sp>
      </p:grpSp>
      <p:grpSp>
        <p:nvGrpSpPr>
          <p:cNvPr id="134" name="Group 133">
            <a:extLst>
              <a:ext uri="{FF2B5EF4-FFF2-40B4-BE49-F238E27FC236}">
                <a16:creationId xmlns:a16="http://schemas.microsoft.com/office/drawing/2014/main" id="{6E5D508A-B88F-4324-AE8E-6682CBF7F28D}"/>
              </a:ext>
            </a:extLst>
          </p:cNvPr>
          <p:cNvGrpSpPr/>
          <p:nvPr/>
        </p:nvGrpSpPr>
        <p:grpSpPr>
          <a:xfrm>
            <a:off x="1382243" y="2427910"/>
            <a:ext cx="6199769" cy="1356615"/>
            <a:chOff x="1879343" y="2135520"/>
            <a:chExt cx="8433314" cy="1845353"/>
          </a:xfrm>
        </p:grpSpPr>
        <p:pic>
          <p:nvPicPr>
            <p:cNvPr id="135" name="Picture 134">
              <a:extLst>
                <a:ext uri="{FF2B5EF4-FFF2-40B4-BE49-F238E27FC236}">
                  <a16:creationId xmlns:a16="http://schemas.microsoft.com/office/drawing/2014/main" id="{CE75CE86-2D0C-466B-9569-1FBD1945B275}"/>
                </a:ext>
              </a:extLst>
            </p:cNvPr>
            <p:cNvPicPr>
              <a:picLocks noChangeAspect="1"/>
            </p:cNvPicPr>
            <p:nvPr/>
          </p:nvPicPr>
          <p:blipFill>
            <a:blip r:embed="rId3">
              <a:duotone>
                <a:prstClr val="black"/>
                <a:srgbClr val="000000">
                  <a:tint val="45000"/>
                  <a:satMod val="400000"/>
                </a:srgbClr>
              </a:duotone>
              <a:lum bright="-100000" contrast="-100000"/>
            </a:blip>
            <a:stretch>
              <a:fillRect/>
            </a:stretch>
          </p:blipFill>
          <p:spPr>
            <a:xfrm>
              <a:off x="2891190" y="2362403"/>
              <a:ext cx="914400" cy="696293"/>
            </a:xfrm>
            <a:prstGeom prst="rect">
              <a:avLst/>
            </a:prstGeom>
          </p:spPr>
        </p:pic>
        <p:sp>
          <p:nvSpPr>
            <p:cNvPr id="136" name="Rectangle 135">
              <a:extLst>
                <a:ext uri="{FF2B5EF4-FFF2-40B4-BE49-F238E27FC236}">
                  <a16:creationId xmlns:a16="http://schemas.microsoft.com/office/drawing/2014/main" id="{3FFA237B-CF93-4728-A15C-795ABFAEA50A}"/>
                </a:ext>
              </a:extLst>
            </p:cNvPr>
            <p:cNvSpPr/>
            <p:nvPr/>
          </p:nvSpPr>
          <p:spPr>
            <a:xfrm>
              <a:off x="2360926" y="3329751"/>
              <a:ext cx="1974927" cy="55664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6071">
                <a:defRPr/>
              </a:pPr>
              <a:r>
                <a:rPr lang="en-US" sz="2059" spc="-71">
                  <a:solidFill>
                    <a:srgbClr val="000000"/>
                  </a:solidFill>
                  <a:latin typeface="Segoe UI Semibold"/>
                  <a:cs typeface="Segoe UI Semibold" panose="020B0702040204020203" pitchFamily="34" charset="0"/>
                </a:rPr>
                <a:t>PowerApps</a:t>
              </a:r>
            </a:p>
          </p:txBody>
        </p:sp>
        <p:sp>
          <p:nvSpPr>
            <p:cNvPr id="137" name="Rectangle 136">
              <a:extLst>
                <a:ext uri="{FF2B5EF4-FFF2-40B4-BE49-F238E27FC236}">
                  <a16:creationId xmlns:a16="http://schemas.microsoft.com/office/drawing/2014/main" id="{393FD714-B3AE-4CCB-94EE-13C2881E5BDE}"/>
                </a:ext>
              </a:extLst>
            </p:cNvPr>
            <p:cNvSpPr/>
            <p:nvPr/>
          </p:nvSpPr>
          <p:spPr>
            <a:xfrm>
              <a:off x="8053629" y="3332479"/>
              <a:ext cx="1577378" cy="55664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6071">
                <a:defRPr/>
              </a:pPr>
              <a:r>
                <a:rPr lang="en-US" sz="2059" spc="-71">
                  <a:solidFill>
                    <a:srgbClr val="000000"/>
                  </a:solidFill>
                  <a:latin typeface="Segoe UI Semibold"/>
                  <a:cs typeface="Segoe UI Semibold" panose="020B0702040204020203" pitchFamily="34" charset="0"/>
                </a:rPr>
                <a:t>Power BI</a:t>
              </a:r>
            </a:p>
          </p:txBody>
        </p:sp>
        <p:pic>
          <p:nvPicPr>
            <p:cNvPr id="138" name="Picture 137">
              <a:extLst>
                <a:ext uri="{FF2B5EF4-FFF2-40B4-BE49-F238E27FC236}">
                  <a16:creationId xmlns:a16="http://schemas.microsoft.com/office/drawing/2014/main" id="{9FB03219-737E-452D-90B2-D50547B89337}"/>
                </a:ext>
              </a:extLst>
            </p:cNvPr>
            <p:cNvPicPr>
              <a:picLocks noChangeAspect="1"/>
            </p:cNvPicPr>
            <p:nvPr/>
          </p:nvPicPr>
          <p:blipFill>
            <a:blip r:embed="rId4">
              <a:duotone>
                <a:prstClr val="black"/>
                <a:schemeClr val="accent6">
                  <a:tint val="45000"/>
                  <a:satMod val="400000"/>
                </a:schemeClr>
              </a:duotone>
              <a:lum bright="-100000" contrast="-100000"/>
            </a:blip>
            <a:stretch>
              <a:fillRect/>
            </a:stretch>
          </p:blipFill>
          <p:spPr>
            <a:xfrm>
              <a:off x="8385119" y="2366380"/>
              <a:ext cx="914400" cy="692316"/>
            </a:xfrm>
            <a:prstGeom prst="rect">
              <a:avLst/>
            </a:prstGeom>
          </p:spPr>
        </p:pic>
        <p:sp>
          <p:nvSpPr>
            <p:cNvPr id="139" name="Rectangle 138">
              <a:extLst>
                <a:ext uri="{FF2B5EF4-FFF2-40B4-BE49-F238E27FC236}">
                  <a16:creationId xmlns:a16="http://schemas.microsoft.com/office/drawing/2014/main" id="{3604E2FE-C648-4F77-A9D4-207E5304F8E3}"/>
                </a:ext>
              </a:extLst>
            </p:cNvPr>
            <p:cNvSpPr/>
            <p:nvPr/>
          </p:nvSpPr>
          <p:spPr>
            <a:xfrm>
              <a:off x="5614674" y="3332481"/>
              <a:ext cx="962650" cy="55664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6071">
                <a:defRPr/>
              </a:pPr>
              <a:r>
                <a:rPr lang="en-US" sz="2059" spc="-71">
                  <a:solidFill>
                    <a:srgbClr val="000000"/>
                  </a:solidFill>
                  <a:latin typeface="Segoe UI Semibold"/>
                  <a:cs typeface="Segoe UI Semibold" panose="020B0702040204020203" pitchFamily="34" charset="0"/>
                </a:rPr>
                <a:t>Flow</a:t>
              </a:r>
            </a:p>
          </p:txBody>
        </p:sp>
        <p:grpSp>
          <p:nvGrpSpPr>
            <p:cNvPr id="140" name="Group 139">
              <a:extLst>
                <a:ext uri="{FF2B5EF4-FFF2-40B4-BE49-F238E27FC236}">
                  <a16:creationId xmlns:a16="http://schemas.microsoft.com/office/drawing/2014/main" id="{45B56839-0F10-44D7-9DCA-6DC27A1D6645}"/>
                </a:ext>
              </a:extLst>
            </p:cNvPr>
            <p:cNvGrpSpPr/>
            <p:nvPr/>
          </p:nvGrpSpPr>
          <p:grpSpPr>
            <a:xfrm>
              <a:off x="5645042" y="2360499"/>
              <a:ext cx="901916" cy="685224"/>
              <a:chOff x="2618451" y="3323407"/>
              <a:chExt cx="340755" cy="258886"/>
            </a:xfrm>
          </p:grpSpPr>
          <p:sp>
            <p:nvSpPr>
              <p:cNvPr id="142" name="Freeform 5">
                <a:extLst>
                  <a:ext uri="{FF2B5EF4-FFF2-40B4-BE49-F238E27FC236}">
                    <a16:creationId xmlns:a16="http://schemas.microsoft.com/office/drawing/2014/main" id="{ADC4AB6A-D623-45E5-9DD9-AD0B6DB7636E}"/>
                  </a:ext>
                </a:extLst>
              </p:cNvPr>
              <p:cNvSpPr>
                <a:spLocks/>
              </p:cNvSpPr>
              <p:nvPr/>
            </p:nvSpPr>
            <p:spPr bwMode="auto">
              <a:xfrm>
                <a:off x="2618451" y="3323407"/>
                <a:ext cx="340755" cy="224332"/>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606" tIns="32303" rIns="64606" bIns="323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46071">
                  <a:defRPr/>
                </a:pPr>
                <a:endParaRPr lang="en-US" sz="1413">
                  <a:solidFill>
                    <a:srgbClr val="505050"/>
                  </a:solidFill>
                  <a:latin typeface="Segoe UI"/>
                </a:endParaRPr>
              </a:p>
            </p:txBody>
          </p:sp>
          <p:sp>
            <p:nvSpPr>
              <p:cNvPr id="143" name="Freeform 6">
                <a:extLst>
                  <a:ext uri="{FF2B5EF4-FFF2-40B4-BE49-F238E27FC236}">
                    <a16:creationId xmlns:a16="http://schemas.microsoft.com/office/drawing/2014/main" id="{72EF1EBD-87A3-4D85-AF36-43F3F60B120E}"/>
                  </a:ext>
                </a:extLst>
              </p:cNvPr>
              <p:cNvSpPr>
                <a:spLocks noEditPoints="1"/>
              </p:cNvSpPr>
              <p:nvPr/>
            </p:nvSpPr>
            <p:spPr bwMode="auto">
              <a:xfrm>
                <a:off x="2618451" y="3379224"/>
                <a:ext cx="260484" cy="203069"/>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606" tIns="32303" rIns="64606" bIns="323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46071">
                  <a:defRPr/>
                </a:pPr>
                <a:endParaRPr lang="en-US" sz="1413">
                  <a:solidFill>
                    <a:srgbClr val="505050"/>
                  </a:solidFill>
                  <a:latin typeface="Segoe UI"/>
                </a:endParaRPr>
              </a:p>
            </p:txBody>
          </p:sp>
        </p:grpSp>
        <p:sp>
          <p:nvSpPr>
            <p:cNvPr id="141" name="Rectangle: Rounded Corners 140">
              <a:extLst>
                <a:ext uri="{FF2B5EF4-FFF2-40B4-BE49-F238E27FC236}">
                  <a16:creationId xmlns:a16="http://schemas.microsoft.com/office/drawing/2014/main" id="{9E887262-992B-48F1-91CD-8E45EC19876F}"/>
                </a:ext>
              </a:extLst>
            </p:cNvPr>
            <p:cNvSpPr/>
            <p:nvPr/>
          </p:nvSpPr>
          <p:spPr bwMode="auto">
            <a:xfrm>
              <a:off x="1879343" y="2135520"/>
              <a:ext cx="8433314" cy="1845353"/>
            </a:xfrm>
            <a:prstGeom prst="roundRect">
              <a:avLst>
                <a:gd name="adj" fmla="val 2619"/>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85586"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4" name="Left Bracket 143">
            <a:extLst>
              <a:ext uri="{FF2B5EF4-FFF2-40B4-BE49-F238E27FC236}">
                <a16:creationId xmlns:a16="http://schemas.microsoft.com/office/drawing/2014/main" id="{4D55A7E8-29D0-4E15-9C1F-787E9D3913A9}"/>
              </a:ext>
            </a:extLst>
          </p:cNvPr>
          <p:cNvSpPr/>
          <p:nvPr/>
        </p:nvSpPr>
        <p:spPr>
          <a:xfrm rot="5400000">
            <a:off x="4426518" y="3003424"/>
            <a:ext cx="108825" cy="2188818"/>
          </a:xfrm>
          <a:prstGeom prst="leftBracket">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72275">
              <a:defRPr/>
            </a:pPr>
            <a:endParaRPr lang="en-US" sz="1298">
              <a:solidFill>
                <a:srgbClr val="1A1A1A"/>
              </a:solidFill>
              <a:latin typeface="Segoe UI"/>
            </a:endParaRPr>
          </a:p>
        </p:txBody>
      </p:sp>
      <p:cxnSp>
        <p:nvCxnSpPr>
          <p:cNvPr id="145" name="Straight Connector 144">
            <a:extLst>
              <a:ext uri="{FF2B5EF4-FFF2-40B4-BE49-F238E27FC236}">
                <a16:creationId xmlns:a16="http://schemas.microsoft.com/office/drawing/2014/main" id="{F3F545A0-179A-4579-94D9-231CF5775703}"/>
              </a:ext>
            </a:extLst>
          </p:cNvPr>
          <p:cNvCxnSpPr>
            <a:cxnSpLocks/>
            <a:stCxn id="141" idx="2"/>
            <a:endCxn id="144" idx="1"/>
          </p:cNvCxnSpPr>
          <p:nvPr/>
        </p:nvCxnSpPr>
        <p:spPr>
          <a:xfrm flipH="1">
            <a:off x="4480929" y="3784522"/>
            <a:ext cx="1197" cy="25890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Title 6">
            <a:extLst>
              <a:ext uri="{FF2B5EF4-FFF2-40B4-BE49-F238E27FC236}">
                <a16:creationId xmlns:a16="http://schemas.microsoft.com/office/drawing/2014/main" id="{4DAEFDB5-5B3F-46D3-8507-076C26E0C21B}"/>
              </a:ext>
            </a:extLst>
          </p:cNvPr>
          <p:cNvSpPr txBox="1">
            <a:spLocks/>
          </p:cNvSpPr>
          <p:nvPr/>
        </p:nvSpPr>
        <p:spPr>
          <a:xfrm>
            <a:off x="5046868" y="642702"/>
            <a:ext cx="3844134" cy="4526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85">
              <a:defRPr/>
            </a:pPr>
            <a:r>
              <a:rPr lang="en-US" sz="1471" spc="-37" dirty="0">
                <a:solidFill>
                  <a:srgbClr val="1A1A1A"/>
                </a:solidFill>
                <a:latin typeface="Segoe UI Semilight" panose="020B0402040204020203" pitchFamily="34" charset="0"/>
                <a:cs typeface="Segoe UI Semilight" panose="020B0402040204020203" pitchFamily="34" charset="0"/>
              </a:rPr>
              <a:t>One </a:t>
            </a:r>
            <a:r>
              <a:rPr lang="en-US" sz="1471" u="sng" spc="-37" dirty="0">
                <a:solidFill>
                  <a:srgbClr val="1A1A1A"/>
                </a:solidFill>
                <a:latin typeface="Segoe UI Semilight" panose="020B0402040204020203" pitchFamily="34" charset="0"/>
                <a:cs typeface="Segoe UI Semilight" panose="020B0402040204020203" pitchFamily="34" charset="0"/>
              </a:rPr>
              <a:t>high productivity </a:t>
            </a:r>
            <a:r>
              <a:rPr lang="en-US" sz="1471" spc="-37" dirty="0">
                <a:solidFill>
                  <a:srgbClr val="1A1A1A"/>
                </a:solidFill>
                <a:latin typeface="Segoe UI Semilight" panose="020B0402040204020203" pitchFamily="34" charset="0"/>
                <a:cs typeface="Segoe UI Semilight" panose="020B0402040204020203" pitchFamily="34" charset="0"/>
              </a:rPr>
              <a:t>platform that spans Office 365, Dynamics 365, and standalone applications</a:t>
            </a:r>
          </a:p>
        </p:txBody>
      </p:sp>
    </p:spTree>
    <p:extLst>
      <p:ext uri="{BB962C8B-B14F-4D97-AF65-F5344CB8AC3E}">
        <p14:creationId xmlns:p14="http://schemas.microsoft.com/office/powerpoint/2010/main" val="3599481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fade">
                                      <p:cBhvr>
                                        <p:cTn id="11" dur="500"/>
                                        <p:tgtEl>
                                          <p:spTgt spid="131"/>
                                        </p:tgtEl>
                                      </p:cBhvr>
                                    </p:animEffect>
                                  </p:childTnLst>
                                </p:cTn>
                              </p:par>
                              <p:par>
                                <p:cTn id="12" presetID="10" presetClass="entr" presetSubtype="0" fill="hold" nodeType="with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500"/>
                                        <p:tgtEl>
                                          <p:spTgt spid="10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par>
                                <p:cTn id="18" presetID="10" presetClass="entr" presetSubtype="0" fill="hold" nodeType="withEffect">
                                  <p:stCondLst>
                                    <p:cond delay="0"/>
                                  </p:stCondLst>
                                  <p:childTnLst>
                                    <p:set>
                                      <p:cBhvr>
                                        <p:cTn id="19" dur="1" fill="hold">
                                          <p:stCondLst>
                                            <p:cond delay="0"/>
                                          </p:stCondLst>
                                        </p:cTn>
                                        <p:tgtEl>
                                          <p:spTgt spid="145"/>
                                        </p:tgtEl>
                                        <p:attrNameLst>
                                          <p:attrName>style.visibility</p:attrName>
                                        </p:attrNameLst>
                                      </p:cBhvr>
                                      <p:to>
                                        <p:strVal val="visible"/>
                                      </p:to>
                                    </p:set>
                                    <p:animEffect transition="in" filter="fade">
                                      <p:cBhvr>
                                        <p:cTn id="20" dur="500"/>
                                        <p:tgtEl>
                                          <p:spTgt spid="145"/>
                                        </p:tgtEl>
                                      </p:cBhvr>
                                    </p:animEffect>
                                  </p:childTnLst>
                                </p:cTn>
                              </p:par>
                            </p:childTnLst>
                          </p:cTn>
                        </p:par>
                        <p:par>
                          <p:cTn id="21" fill="hold">
                            <p:stCondLst>
                              <p:cond delay="1000"/>
                            </p:stCondLst>
                            <p:childTnLst>
                              <p:par>
                                <p:cTn id="22" presetID="16" presetClass="entr" presetSubtype="42" fill="hold" nodeType="after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barn(outHorizontal)">
                                      <p:cBhvr>
                                        <p:cTn id="24" dur="500"/>
                                        <p:tgtEl>
                                          <p:spTgt spid="11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500"/>
                                        <p:tgtEl>
                                          <p:spTgt spid="111"/>
                                        </p:tgtEl>
                                      </p:cBhvr>
                                    </p:animEffect>
                                  </p:childTnLst>
                                </p:cTn>
                              </p:par>
                              <p:par>
                                <p:cTn id="29" presetID="42" presetClass="path" presetSubtype="0" decel="100000" fill="hold" grpId="1" nodeType="withEffect">
                                  <p:stCondLst>
                                    <p:cond delay="0"/>
                                  </p:stCondLst>
                                  <p:childTnLst>
                                    <p:animMotion origin="layout" path="M 4.16667E-6 -3.7037E-6 L 4.16667E-6 -0.03842 " pathEditMode="relative" rAng="0" ptsTypes="AA">
                                      <p:cBhvr>
                                        <p:cTn id="30" dur="750" spd="-100000" fill="hold"/>
                                        <p:tgtEl>
                                          <p:spTgt spid="111"/>
                                        </p:tgtEl>
                                        <p:attrNameLst>
                                          <p:attrName>ppt_x</p:attrName>
                                          <p:attrName>ppt_y</p:attrName>
                                        </p:attrNameLst>
                                      </p:cBhvr>
                                      <p:rCtr x="0" y="-1921"/>
                                    </p:animMotion>
                                  </p:childTnLst>
                                </p:cTn>
                              </p:par>
                              <p:par>
                                <p:cTn id="31" presetID="10" presetClass="entr" presetSubtype="0"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par>
                                <p:cTn id="34" presetID="42" presetClass="path" presetSubtype="0" decel="100000" fill="hold" grpId="1" nodeType="withEffect">
                                  <p:stCondLst>
                                    <p:cond delay="0"/>
                                  </p:stCondLst>
                                  <p:childTnLst>
                                    <p:animMotion origin="layout" path="M 0 -3.7037E-6 L 0 -0.03842 " pathEditMode="relative" rAng="0" ptsTypes="AA">
                                      <p:cBhvr>
                                        <p:cTn id="35" dur="750" spd="-100000" fill="hold"/>
                                        <p:tgtEl>
                                          <p:spTgt spid="112"/>
                                        </p:tgtEl>
                                        <p:attrNameLst>
                                          <p:attrName>ppt_x</p:attrName>
                                          <p:attrName>ppt_y</p:attrName>
                                        </p:attrNameLst>
                                      </p:cBhvr>
                                      <p:rCtr x="0" y="-1921"/>
                                    </p:animMotion>
                                  </p:childTnLst>
                                </p:cTn>
                              </p:par>
                              <p:par>
                                <p:cTn id="36" presetID="10" presetClass="entr" presetSubtype="0" fill="hold" grpId="0" nodeType="withEffect">
                                  <p:stCondLst>
                                    <p:cond delay="0"/>
                                  </p:stCondLst>
                                  <p:childTnLst>
                                    <p:set>
                                      <p:cBhvr>
                                        <p:cTn id="37" dur="1" fill="hold">
                                          <p:stCondLst>
                                            <p:cond delay="0"/>
                                          </p:stCondLst>
                                        </p:cTn>
                                        <p:tgtEl>
                                          <p:spTgt spid="113"/>
                                        </p:tgtEl>
                                        <p:attrNameLst>
                                          <p:attrName>style.visibility</p:attrName>
                                        </p:attrNameLst>
                                      </p:cBhvr>
                                      <p:to>
                                        <p:strVal val="visible"/>
                                      </p:to>
                                    </p:set>
                                    <p:animEffect transition="in" filter="fade">
                                      <p:cBhvr>
                                        <p:cTn id="38" dur="500"/>
                                        <p:tgtEl>
                                          <p:spTgt spid="113"/>
                                        </p:tgtEl>
                                      </p:cBhvr>
                                    </p:animEffect>
                                  </p:childTnLst>
                                </p:cTn>
                              </p:par>
                              <p:par>
                                <p:cTn id="39" presetID="42" presetClass="path" presetSubtype="0" decel="100000" fill="hold" grpId="1" nodeType="withEffect">
                                  <p:stCondLst>
                                    <p:cond delay="0"/>
                                  </p:stCondLst>
                                  <p:childTnLst>
                                    <p:animMotion origin="layout" path="M -4.16667E-6 -3.7037E-6 L -4.16667E-6 -0.03842 " pathEditMode="relative" rAng="0" ptsTypes="AA">
                                      <p:cBhvr>
                                        <p:cTn id="40" dur="750" spd="-100000" fill="hold"/>
                                        <p:tgtEl>
                                          <p:spTgt spid="113"/>
                                        </p:tgtEl>
                                        <p:attrNameLst>
                                          <p:attrName>ppt_x</p:attrName>
                                          <p:attrName>ppt_y</p:attrName>
                                        </p:attrNameLst>
                                      </p:cBhvr>
                                      <p:rCtr x="0" y="-1921"/>
                                    </p:animMotion>
                                  </p:childTnLst>
                                </p:cTn>
                              </p:par>
                              <p:par>
                                <p:cTn id="41" presetID="10" presetClass="entr" presetSubtype="0" fill="hold" grpId="0"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42" presetClass="path" presetSubtype="0" decel="100000" fill="hold" grpId="1" nodeType="withEffect">
                                  <p:stCondLst>
                                    <p:cond delay="0"/>
                                  </p:stCondLst>
                                  <p:childTnLst>
                                    <p:animMotion origin="layout" path="M 0 -3.7037E-6 L 0 -0.03842 " pathEditMode="relative" rAng="0" ptsTypes="AA">
                                      <p:cBhvr>
                                        <p:cTn id="45" dur="750" spd="-100000" fill="hold"/>
                                        <p:tgtEl>
                                          <p:spTgt spid="130"/>
                                        </p:tgtEl>
                                        <p:attrNameLst>
                                          <p:attrName>ppt_x</p:attrName>
                                          <p:attrName>ppt_y</p:attrName>
                                        </p:attrNameLst>
                                      </p:cBhvr>
                                      <p:rCtr x="0" y="-1921"/>
                                    </p:animMotion>
                                  </p:childTnLst>
                                </p:cTn>
                              </p:par>
                            </p:childTnLst>
                          </p:cTn>
                        </p:par>
                        <p:par>
                          <p:cTn id="46" fill="hold">
                            <p:stCondLst>
                              <p:cond delay="2250"/>
                            </p:stCondLst>
                            <p:childTnLst>
                              <p:par>
                                <p:cTn id="47" presetID="16" presetClass="entr" presetSubtype="37" fill="hold" nodeType="after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barn(outVertical)">
                                      <p:cBhvr>
                                        <p:cTn id="49"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1" grpId="1"/>
      <p:bldP spid="112" grpId="0"/>
      <p:bldP spid="112" grpId="1"/>
      <p:bldP spid="113" grpId="0"/>
      <p:bldP spid="113" grpId="1"/>
      <p:bldP spid="130" grpId="0"/>
      <p:bldP spid="130" grpId="1"/>
      <p:bldP spid="1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934200" cy="1295400"/>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fontScale="90000"/>
          </a:bodyPr>
          <a:lstStyle/>
          <a:p>
            <a:r>
              <a:rPr lang="en-US" b="1" dirty="0"/>
              <a:t>Unified Interface for model-driven apps in PowerApps</a:t>
            </a:r>
          </a:p>
        </p:txBody>
      </p:sp>
      <p:sp>
        <p:nvSpPr>
          <p:cNvPr id="5" name="Content Placeholder 4">
            <a:extLst>
              <a:ext uri="{FF2B5EF4-FFF2-40B4-BE49-F238E27FC236}">
                <a16:creationId xmlns:a16="http://schemas.microsoft.com/office/drawing/2014/main" id="{E115694A-C55B-4783-A616-1F2ED5F2412B}"/>
              </a:ext>
            </a:extLst>
          </p:cNvPr>
          <p:cNvSpPr txBox="1">
            <a:spLocks/>
          </p:cNvSpPr>
          <p:nvPr/>
        </p:nvSpPr>
        <p:spPr>
          <a:xfrm>
            <a:off x="457200" y="1752600"/>
            <a:ext cx="8229600" cy="4807470"/>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Unified Interface uses responsive web design principles to provide an optimal viewing and interaction experience for any screen size, device, or orientation. It brings all the rich experiences to any client that you are using. Whether you are on a browser, tablet, or phone, you will be able to consume similar experiences.</a:t>
            </a:r>
          </a:p>
          <a:p>
            <a:endParaRPr lang="en-US" sz="2800" dirty="0"/>
          </a:p>
          <a:p>
            <a:r>
              <a:rPr lang="en-US" sz="1400" dirty="0"/>
              <a:t>Reference</a:t>
            </a:r>
            <a:r>
              <a:rPr lang="en-US" sz="1100" dirty="0"/>
              <a:t>:       </a:t>
            </a:r>
            <a:r>
              <a:rPr lang="en-US" sz="1100" dirty="0">
                <a:hlinkClick r:id="rId2"/>
              </a:rPr>
              <a:t>https://docs.microsoft.com/en-us/power-platform/admin/about-unified-interface</a:t>
            </a:r>
            <a:endParaRPr lang="en-US" sz="2800" dirty="0"/>
          </a:p>
        </p:txBody>
      </p:sp>
    </p:spTree>
    <p:extLst>
      <p:ext uri="{BB962C8B-B14F-4D97-AF65-F5344CB8AC3E}">
        <p14:creationId xmlns:p14="http://schemas.microsoft.com/office/powerpoint/2010/main" val="55024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82119-8E14-4325-836A-18FBD1F58A66}"/>
              </a:ext>
            </a:extLst>
          </p:cNvPr>
          <p:cNvSpPr>
            <a:spLocks noGrp="1"/>
          </p:cNvSpPr>
          <p:nvPr>
            <p:ph type="title"/>
          </p:nvPr>
        </p:nvSpPr>
        <p:spPr>
          <a:xfrm>
            <a:off x="317473" y="1042619"/>
            <a:ext cx="8479852" cy="302310"/>
          </a:xfrm>
        </p:spPr>
        <p:txBody>
          <a:bodyPr>
            <a:normAutofit fontScale="90000"/>
          </a:bodyPr>
          <a:lstStyle/>
          <a:p>
            <a:r>
              <a:rPr lang="en-US"/>
              <a:t>Dynamics 365 Customer Engagement UI History </a:t>
            </a:r>
          </a:p>
        </p:txBody>
      </p:sp>
      <p:sp>
        <p:nvSpPr>
          <p:cNvPr id="3" name="Rectangle: Rounded Corners 2">
            <a:extLst>
              <a:ext uri="{FF2B5EF4-FFF2-40B4-BE49-F238E27FC236}">
                <a16:creationId xmlns:a16="http://schemas.microsoft.com/office/drawing/2014/main" id="{4EA629AA-83EB-41AD-9E79-0A807D3A0F37}"/>
              </a:ext>
            </a:extLst>
          </p:cNvPr>
          <p:cNvSpPr/>
          <p:nvPr/>
        </p:nvSpPr>
        <p:spPr bwMode="auto">
          <a:xfrm>
            <a:off x="200043" y="3866109"/>
            <a:ext cx="8743919" cy="1971333"/>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spcBef>
                <a:spcPct val="0"/>
              </a:spcBef>
              <a:spcAft>
                <a:spcPct val="0"/>
              </a:spcAft>
            </a:pPr>
            <a:r>
              <a:rPr lang="en-US" sz="1471" b="1">
                <a:solidFill>
                  <a:schemeClr val="tx1"/>
                </a:solidFill>
                <a:ea typeface="Segoe UI" pitchFamily="34" charset="0"/>
                <a:cs typeface="Segoe UI" pitchFamily="34" charset="0"/>
              </a:rPr>
              <a:t>Dynamics 365 Customer Engagement today’s version - all of our customers are on this now</a:t>
            </a:r>
            <a:endParaRPr lang="en-US" sz="1471" b="1">
              <a:solidFill>
                <a:schemeClr val="bg1">
                  <a:lumMod val="75000"/>
                </a:schemeClr>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5D59A8F5-FDF8-4F75-A41A-9DF1907A107E}"/>
              </a:ext>
            </a:extLst>
          </p:cNvPr>
          <p:cNvSpPr/>
          <p:nvPr/>
        </p:nvSpPr>
        <p:spPr bwMode="auto">
          <a:xfrm>
            <a:off x="185443" y="2062647"/>
            <a:ext cx="8743919" cy="1618475"/>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spcBef>
                <a:spcPct val="0"/>
              </a:spcBef>
              <a:spcAft>
                <a:spcPct val="0"/>
              </a:spcAft>
            </a:pPr>
            <a:r>
              <a:rPr lang="en-US" sz="1471" b="1">
                <a:solidFill>
                  <a:schemeClr val="tx1"/>
                </a:solidFill>
                <a:ea typeface="Segoe UI" pitchFamily="34" charset="0"/>
                <a:cs typeface="Segoe UI" pitchFamily="34" charset="0"/>
              </a:rPr>
              <a:t>Dynamics 365 Customer Engagement earlier versions</a:t>
            </a:r>
            <a:endParaRPr lang="en-US" sz="1471" b="1">
              <a:solidFill>
                <a:schemeClr val="bg1">
                  <a:lumMod val="75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FF466130-E8FC-4040-B0A7-5B3F31B38F3F}"/>
              </a:ext>
            </a:extLst>
          </p:cNvPr>
          <p:cNvSpPr txBox="1">
            <a:spLocks/>
          </p:cNvSpPr>
          <p:nvPr/>
        </p:nvSpPr>
        <p:spPr>
          <a:xfrm>
            <a:off x="432527" y="1193776"/>
            <a:ext cx="8101439" cy="407331"/>
          </a:xfrm>
          <a:prstGeom prst="rect">
            <a:avLst/>
          </a:prstGeom>
        </p:spPr>
        <p:txBody>
          <a:bodyPr vert="horz" wrap="square" lIns="0" tIns="67232" rIns="107571" bIns="67232" rtlCol="0" anchor="t">
            <a:normAutofit lnSpcReduction="100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en-US" sz="2059"/>
          </a:p>
        </p:txBody>
      </p:sp>
      <p:sp>
        <p:nvSpPr>
          <p:cNvPr id="6" name="Freeform: Shape 5">
            <a:extLst>
              <a:ext uri="{FF2B5EF4-FFF2-40B4-BE49-F238E27FC236}">
                <a16:creationId xmlns:a16="http://schemas.microsoft.com/office/drawing/2014/main" id="{05E2B5FF-DB74-4A3B-AFC0-ABA5A9C45661}"/>
              </a:ext>
            </a:extLst>
          </p:cNvPr>
          <p:cNvSpPr/>
          <p:nvPr/>
        </p:nvSpPr>
        <p:spPr>
          <a:xfrm>
            <a:off x="301129" y="4432858"/>
            <a:ext cx="2239189" cy="306823"/>
          </a:xfrm>
          <a:custGeom>
            <a:avLst/>
            <a:gdLst>
              <a:gd name="connsiteX0" fmla="*/ 0 w 3045453"/>
              <a:gd name="connsiteY0" fmla="*/ 41730 h 417300"/>
              <a:gd name="connsiteX1" fmla="*/ 41730 w 3045453"/>
              <a:gd name="connsiteY1" fmla="*/ 0 h 417300"/>
              <a:gd name="connsiteX2" fmla="*/ 3003723 w 3045453"/>
              <a:gd name="connsiteY2" fmla="*/ 0 h 417300"/>
              <a:gd name="connsiteX3" fmla="*/ 3045453 w 3045453"/>
              <a:gd name="connsiteY3" fmla="*/ 41730 h 417300"/>
              <a:gd name="connsiteX4" fmla="*/ 3045453 w 3045453"/>
              <a:gd name="connsiteY4" fmla="*/ 375570 h 417300"/>
              <a:gd name="connsiteX5" fmla="*/ 3003723 w 3045453"/>
              <a:gd name="connsiteY5" fmla="*/ 417300 h 417300"/>
              <a:gd name="connsiteX6" fmla="*/ 41730 w 3045453"/>
              <a:gd name="connsiteY6" fmla="*/ 417300 h 417300"/>
              <a:gd name="connsiteX7" fmla="*/ 0 w 3045453"/>
              <a:gd name="connsiteY7" fmla="*/ 375570 h 417300"/>
              <a:gd name="connsiteX8" fmla="*/ 0 w 3045453"/>
              <a:gd name="connsiteY8" fmla="*/ 41730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453" h="417300">
                <a:moveTo>
                  <a:pt x="0" y="41730"/>
                </a:moveTo>
                <a:cubicBezTo>
                  <a:pt x="0" y="18683"/>
                  <a:pt x="18683" y="0"/>
                  <a:pt x="41730" y="0"/>
                </a:cubicBezTo>
                <a:lnTo>
                  <a:pt x="3003723" y="0"/>
                </a:lnTo>
                <a:cubicBezTo>
                  <a:pt x="3026770" y="0"/>
                  <a:pt x="3045453" y="18683"/>
                  <a:pt x="3045453" y="41730"/>
                </a:cubicBezTo>
                <a:lnTo>
                  <a:pt x="3045453" y="375570"/>
                </a:lnTo>
                <a:cubicBezTo>
                  <a:pt x="3045453" y="398617"/>
                  <a:pt x="3026770" y="417300"/>
                  <a:pt x="3003723" y="417300"/>
                </a:cubicBezTo>
                <a:lnTo>
                  <a:pt x="41730" y="417300"/>
                </a:lnTo>
                <a:cubicBezTo>
                  <a:pt x="18683" y="417300"/>
                  <a:pt x="0" y="398617"/>
                  <a:pt x="0" y="375570"/>
                </a:cubicBezTo>
                <a:lnTo>
                  <a:pt x="0" y="41730"/>
                </a:lnTo>
                <a:close/>
              </a:path>
            </a:pathLst>
          </a:custGeom>
          <a:solidFill>
            <a:srgbClr val="243A5E"/>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39801" tIns="29529" rIns="39801" bIns="29529" numCol="1" spcCol="1270" anchor="ctr" anchorCtr="0">
            <a:noAutofit/>
          </a:bodyPr>
          <a:lstStyle/>
          <a:p>
            <a:pPr algn="ctr" defTabSz="719050">
              <a:lnSpc>
                <a:spcPct val="90000"/>
              </a:lnSpc>
              <a:spcBef>
                <a:spcPct val="0"/>
              </a:spcBef>
              <a:spcAft>
                <a:spcPct val="35000"/>
              </a:spcAft>
            </a:pPr>
            <a:r>
              <a:rPr lang="en-US" sz="1618" dirty="0"/>
              <a:t>Legacy web client </a:t>
            </a:r>
          </a:p>
        </p:txBody>
      </p:sp>
      <p:sp>
        <p:nvSpPr>
          <p:cNvPr id="7" name="Rectangle: Rounded Corners 6">
            <a:extLst>
              <a:ext uri="{FF2B5EF4-FFF2-40B4-BE49-F238E27FC236}">
                <a16:creationId xmlns:a16="http://schemas.microsoft.com/office/drawing/2014/main" id="{DBB1C85C-D0F7-4264-A58B-809DE334E54B}"/>
              </a:ext>
            </a:extLst>
          </p:cNvPr>
          <p:cNvSpPr/>
          <p:nvPr/>
        </p:nvSpPr>
        <p:spPr>
          <a:xfrm>
            <a:off x="340363" y="4845761"/>
            <a:ext cx="306823" cy="306823"/>
          </a:xfrm>
          <a:prstGeom prst="roundRect">
            <a:avLst>
              <a:gd name="adj" fmla="val 16670"/>
            </a:avLst>
          </a:prstGeom>
          <a: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3747517A-E8AF-40EB-9A5C-2564A32679F1}"/>
              </a:ext>
            </a:extLst>
          </p:cNvPr>
          <p:cNvSpPr/>
          <p:nvPr/>
        </p:nvSpPr>
        <p:spPr>
          <a:xfrm>
            <a:off x="652668" y="4845761"/>
            <a:ext cx="1911409" cy="306823"/>
          </a:xfrm>
          <a:custGeom>
            <a:avLst/>
            <a:gdLst>
              <a:gd name="connsiteX0" fmla="*/ 0 w 2599649"/>
              <a:gd name="connsiteY0" fmla="*/ 69564 h 417300"/>
              <a:gd name="connsiteX1" fmla="*/ 69564 w 2599649"/>
              <a:gd name="connsiteY1" fmla="*/ 0 h 417300"/>
              <a:gd name="connsiteX2" fmla="*/ 2530085 w 2599649"/>
              <a:gd name="connsiteY2" fmla="*/ 0 h 417300"/>
              <a:gd name="connsiteX3" fmla="*/ 2599649 w 2599649"/>
              <a:gd name="connsiteY3" fmla="*/ 69564 h 417300"/>
              <a:gd name="connsiteX4" fmla="*/ 2599649 w 2599649"/>
              <a:gd name="connsiteY4" fmla="*/ 347736 h 417300"/>
              <a:gd name="connsiteX5" fmla="*/ 2530085 w 2599649"/>
              <a:gd name="connsiteY5" fmla="*/ 417300 h 417300"/>
              <a:gd name="connsiteX6" fmla="*/ 69564 w 2599649"/>
              <a:gd name="connsiteY6" fmla="*/ 417300 h 417300"/>
              <a:gd name="connsiteX7" fmla="*/ 0 w 2599649"/>
              <a:gd name="connsiteY7" fmla="*/ 347736 h 417300"/>
              <a:gd name="connsiteX8" fmla="*/ 0 w 2599649"/>
              <a:gd name="connsiteY8" fmla="*/ 69564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649" h="417300">
                <a:moveTo>
                  <a:pt x="0" y="69564"/>
                </a:moveTo>
                <a:cubicBezTo>
                  <a:pt x="0" y="31145"/>
                  <a:pt x="31145" y="0"/>
                  <a:pt x="69564" y="0"/>
                </a:cubicBezTo>
                <a:lnTo>
                  <a:pt x="2530085" y="0"/>
                </a:lnTo>
                <a:cubicBezTo>
                  <a:pt x="2568504" y="0"/>
                  <a:pt x="2599649" y="31145"/>
                  <a:pt x="2599649" y="69564"/>
                </a:cubicBezTo>
                <a:lnTo>
                  <a:pt x="2599649" y="347736"/>
                </a:lnTo>
                <a:cubicBezTo>
                  <a:pt x="2599649" y="386155"/>
                  <a:pt x="2568504" y="417300"/>
                  <a:pt x="2530085" y="417300"/>
                </a:cubicBezTo>
                <a:lnTo>
                  <a:pt x="69564" y="417300"/>
                </a:lnTo>
                <a:cubicBezTo>
                  <a:pt x="31145" y="417300"/>
                  <a:pt x="0" y="386155"/>
                  <a:pt x="0" y="347736"/>
                </a:cubicBezTo>
                <a:lnTo>
                  <a:pt x="0" y="69564"/>
                </a:lnTo>
                <a:close/>
              </a:path>
            </a:pathLst>
          </a:custGeom>
          <a:solidFill>
            <a:srgbClr val="002060"/>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77731" tIns="77731" rIns="77731" bIns="77731" numCol="1" spcCol="1270" anchor="ctr" anchorCtr="0">
            <a:noAutofit/>
          </a:bodyPr>
          <a:lstStyle/>
          <a:p>
            <a:pPr algn="ctr" defTabSz="392209">
              <a:lnSpc>
                <a:spcPct val="90000"/>
              </a:lnSpc>
              <a:spcBef>
                <a:spcPct val="0"/>
              </a:spcBef>
              <a:spcAft>
                <a:spcPct val="35000"/>
              </a:spcAft>
            </a:pPr>
            <a:r>
              <a:rPr lang="en-US" sz="882"/>
              <a:t>Desktop Web Browsers</a:t>
            </a:r>
          </a:p>
        </p:txBody>
      </p:sp>
      <p:sp>
        <p:nvSpPr>
          <p:cNvPr id="9" name="Freeform: Shape 8">
            <a:extLst>
              <a:ext uri="{FF2B5EF4-FFF2-40B4-BE49-F238E27FC236}">
                <a16:creationId xmlns:a16="http://schemas.microsoft.com/office/drawing/2014/main" id="{98A4866C-B4ED-4ECC-BB29-4C77FD12A3D0}"/>
              </a:ext>
            </a:extLst>
          </p:cNvPr>
          <p:cNvSpPr/>
          <p:nvPr/>
        </p:nvSpPr>
        <p:spPr>
          <a:xfrm>
            <a:off x="2852905" y="4432858"/>
            <a:ext cx="5872202" cy="306823"/>
          </a:xfrm>
          <a:custGeom>
            <a:avLst/>
            <a:gdLst>
              <a:gd name="connsiteX0" fmla="*/ 0 w 7263813"/>
              <a:gd name="connsiteY0" fmla="*/ 41730 h 417300"/>
              <a:gd name="connsiteX1" fmla="*/ 41730 w 7263813"/>
              <a:gd name="connsiteY1" fmla="*/ 0 h 417300"/>
              <a:gd name="connsiteX2" fmla="*/ 7222083 w 7263813"/>
              <a:gd name="connsiteY2" fmla="*/ 0 h 417300"/>
              <a:gd name="connsiteX3" fmla="*/ 7263813 w 7263813"/>
              <a:gd name="connsiteY3" fmla="*/ 41730 h 417300"/>
              <a:gd name="connsiteX4" fmla="*/ 7263813 w 7263813"/>
              <a:gd name="connsiteY4" fmla="*/ 375570 h 417300"/>
              <a:gd name="connsiteX5" fmla="*/ 7222083 w 7263813"/>
              <a:gd name="connsiteY5" fmla="*/ 417300 h 417300"/>
              <a:gd name="connsiteX6" fmla="*/ 41730 w 7263813"/>
              <a:gd name="connsiteY6" fmla="*/ 417300 h 417300"/>
              <a:gd name="connsiteX7" fmla="*/ 0 w 7263813"/>
              <a:gd name="connsiteY7" fmla="*/ 375570 h 417300"/>
              <a:gd name="connsiteX8" fmla="*/ 0 w 7263813"/>
              <a:gd name="connsiteY8" fmla="*/ 41730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3813" h="417300">
                <a:moveTo>
                  <a:pt x="0" y="41730"/>
                </a:moveTo>
                <a:cubicBezTo>
                  <a:pt x="0" y="18683"/>
                  <a:pt x="18683" y="0"/>
                  <a:pt x="41730" y="0"/>
                </a:cubicBezTo>
                <a:lnTo>
                  <a:pt x="7222083" y="0"/>
                </a:lnTo>
                <a:cubicBezTo>
                  <a:pt x="7245130" y="0"/>
                  <a:pt x="7263813" y="18683"/>
                  <a:pt x="7263813" y="41730"/>
                </a:cubicBezTo>
                <a:lnTo>
                  <a:pt x="7263813" y="375570"/>
                </a:lnTo>
                <a:cubicBezTo>
                  <a:pt x="7263813" y="398617"/>
                  <a:pt x="7245130" y="417300"/>
                  <a:pt x="7222083" y="417300"/>
                </a:cubicBezTo>
                <a:lnTo>
                  <a:pt x="41730" y="417300"/>
                </a:lnTo>
                <a:cubicBezTo>
                  <a:pt x="18683" y="417300"/>
                  <a:pt x="0" y="398617"/>
                  <a:pt x="0" y="375570"/>
                </a:cubicBezTo>
                <a:lnTo>
                  <a:pt x="0" y="41730"/>
                </a:lnTo>
                <a:close/>
              </a:path>
            </a:pathLst>
          </a:custGeom>
          <a:solidFill>
            <a:srgbClr val="008575"/>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39801" tIns="29529" rIns="39801" bIns="29529" numCol="1" spcCol="1270" anchor="ctr" anchorCtr="0">
            <a:noAutofit/>
          </a:bodyPr>
          <a:lstStyle/>
          <a:p>
            <a:pPr algn="ctr" defTabSz="719050">
              <a:lnSpc>
                <a:spcPct val="90000"/>
              </a:lnSpc>
              <a:spcBef>
                <a:spcPct val="0"/>
              </a:spcBef>
              <a:spcAft>
                <a:spcPct val="35000"/>
              </a:spcAft>
            </a:pPr>
            <a:r>
              <a:rPr lang="en-US" sz="1618"/>
              <a:t>Unified Interface</a:t>
            </a:r>
          </a:p>
        </p:txBody>
      </p:sp>
      <p:sp>
        <p:nvSpPr>
          <p:cNvPr id="10" name="Rectangle: Rounded Corners 9">
            <a:extLst>
              <a:ext uri="{FF2B5EF4-FFF2-40B4-BE49-F238E27FC236}">
                <a16:creationId xmlns:a16="http://schemas.microsoft.com/office/drawing/2014/main" id="{F93C2548-5AC8-4677-A437-74E0EA0434AB}"/>
              </a:ext>
            </a:extLst>
          </p:cNvPr>
          <p:cNvSpPr/>
          <p:nvPr/>
        </p:nvSpPr>
        <p:spPr>
          <a:xfrm>
            <a:off x="2863663" y="5274597"/>
            <a:ext cx="306823" cy="306823"/>
          </a:xfrm>
          <a:prstGeom prst="roundRect">
            <a:avLst>
              <a:gd name="adj" fmla="val 16670"/>
            </a:avLst>
          </a:prstGeom>
          <a: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265E07DC-E564-4243-9CB5-86EC605D0D0D}"/>
              </a:ext>
            </a:extLst>
          </p:cNvPr>
          <p:cNvSpPr/>
          <p:nvPr/>
        </p:nvSpPr>
        <p:spPr>
          <a:xfrm>
            <a:off x="3240207" y="5274597"/>
            <a:ext cx="2784480" cy="306823"/>
          </a:xfrm>
          <a:custGeom>
            <a:avLst/>
            <a:gdLst>
              <a:gd name="connsiteX0" fmla="*/ 0 w 2298446"/>
              <a:gd name="connsiteY0" fmla="*/ 69564 h 417300"/>
              <a:gd name="connsiteX1" fmla="*/ 69564 w 2298446"/>
              <a:gd name="connsiteY1" fmla="*/ 0 h 417300"/>
              <a:gd name="connsiteX2" fmla="*/ 2228882 w 2298446"/>
              <a:gd name="connsiteY2" fmla="*/ 0 h 417300"/>
              <a:gd name="connsiteX3" fmla="*/ 2298446 w 2298446"/>
              <a:gd name="connsiteY3" fmla="*/ 69564 h 417300"/>
              <a:gd name="connsiteX4" fmla="*/ 2298446 w 2298446"/>
              <a:gd name="connsiteY4" fmla="*/ 347736 h 417300"/>
              <a:gd name="connsiteX5" fmla="*/ 2228882 w 2298446"/>
              <a:gd name="connsiteY5" fmla="*/ 417300 h 417300"/>
              <a:gd name="connsiteX6" fmla="*/ 69564 w 2298446"/>
              <a:gd name="connsiteY6" fmla="*/ 417300 h 417300"/>
              <a:gd name="connsiteX7" fmla="*/ 0 w 2298446"/>
              <a:gd name="connsiteY7" fmla="*/ 347736 h 417300"/>
              <a:gd name="connsiteX8" fmla="*/ 0 w 2298446"/>
              <a:gd name="connsiteY8" fmla="*/ 69564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8446" h="417300">
                <a:moveTo>
                  <a:pt x="0" y="69564"/>
                </a:moveTo>
                <a:cubicBezTo>
                  <a:pt x="0" y="31145"/>
                  <a:pt x="31145" y="0"/>
                  <a:pt x="69564" y="0"/>
                </a:cubicBezTo>
                <a:lnTo>
                  <a:pt x="2228882" y="0"/>
                </a:lnTo>
                <a:cubicBezTo>
                  <a:pt x="2267301" y="0"/>
                  <a:pt x="2298446" y="31145"/>
                  <a:pt x="2298446" y="69564"/>
                </a:cubicBezTo>
                <a:lnTo>
                  <a:pt x="2298446" y="347736"/>
                </a:lnTo>
                <a:cubicBezTo>
                  <a:pt x="2298446" y="386155"/>
                  <a:pt x="2267301" y="417300"/>
                  <a:pt x="2228882" y="417300"/>
                </a:cubicBezTo>
                <a:lnTo>
                  <a:pt x="69564" y="417300"/>
                </a:lnTo>
                <a:cubicBezTo>
                  <a:pt x="31145" y="417300"/>
                  <a:pt x="0" y="386155"/>
                  <a:pt x="0" y="347736"/>
                </a:cubicBezTo>
                <a:lnTo>
                  <a:pt x="0" y="6956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7731" tIns="77731" rIns="77731" bIns="77731" numCol="1" spcCol="1270" anchor="ctr" anchorCtr="0">
            <a:noAutofit/>
          </a:bodyPr>
          <a:lstStyle/>
          <a:p>
            <a:pPr algn="ctr" defTabSz="392209">
              <a:lnSpc>
                <a:spcPct val="90000"/>
              </a:lnSpc>
              <a:spcBef>
                <a:spcPct val="0"/>
              </a:spcBef>
              <a:spcAft>
                <a:spcPct val="35000"/>
              </a:spcAft>
            </a:pPr>
            <a:r>
              <a:rPr lang="en-US" sz="882"/>
              <a:t>Mobile Apps (Tablet &amp; Phone)</a:t>
            </a:r>
          </a:p>
        </p:txBody>
      </p:sp>
      <p:sp>
        <p:nvSpPr>
          <p:cNvPr id="12" name="Rectangle: Rounded Corners 11">
            <a:extLst>
              <a:ext uri="{FF2B5EF4-FFF2-40B4-BE49-F238E27FC236}">
                <a16:creationId xmlns:a16="http://schemas.microsoft.com/office/drawing/2014/main" id="{4B4C4641-AEB8-412C-846A-4F8315001D43}"/>
              </a:ext>
            </a:extLst>
          </p:cNvPr>
          <p:cNvSpPr/>
          <p:nvPr/>
        </p:nvSpPr>
        <p:spPr>
          <a:xfrm>
            <a:off x="6185936" y="5274597"/>
            <a:ext cx="306823" cy="306823"/>
          </a:xfrm>
          <a:prstGeom prst="roundRect">
            <a:avLst>
              <a:gd name="adj" fmla="val 16670"/>
            </a:avLst>
          </a:prstGeom>
          <a: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2985F3F3-A41D-4868-949A-00DB7303B4A4}"/>
              </a:ext>
            </a:extLst>
          </p:cNvPr>
          <p:cNvSpPr/>
          <p:nvPr/>
        </p:nvSpPr>
        <p:spPr>
          <a:xfrm>
            <a:off x="6587636" y="5266140"/>
            <a:ext cx="2137473" cy="306823"/>
          </a:xfrm>
          <a:custGeom>
            <a:avLst/>
            <a:gdLst>
              <a:gd name="connsiteX0" fmla="*/ 0 w 1734586"/>
              <a:gd name="connsiteY0" fmla="*/ 69564 h 417300"/>
              <a:gd name="connsiteX1" fmla="*/ 69564 w 1734586"/>
              <a:gd name="connsiteY1" fmla="*/ 0 h 417300"/>
              <a:gd name="connsiteX2" fmla="*/ 1665022 w 1734586"/>
              <a:gd name="connsiteY2" fmla="*/ 0 h 417300"/>
              <a:gd name="connsiteX3" fmla="*/ 1734586 w 1734586"/>
              <a:gd name="connsiteY3" fmla="*/ 69564 h 417300"/>
              <a:gd name="connsiteX4" fmla="*/ 1734586 w 1734586"/>
              <a:gd name="connsiteY4" fmla="*/ 347736 h 417300"/>
              <a:gd name="connsiteX5" fmla="*/ 1665022 w 1734586"/>
              <a:gd name="connsiteY5" fmla="*/ 417300 h 417300"/>
              <a:gd name="connsiteX6" fmla="*/ 69564 w 1734586"/>
              <a:gd name="connsiteY6" fmla="*/ 417300 h 417300"/>
              <a:gd name="connsiteX7" fmla="*/ 0 w 1734586"/>
              <a:gd name="connsiteY7" fmla="*/ 347736 h 417300"/>
              <a:gd name="connsiteX8" fmla="*/ 0 w 1734586"/>
              <a:gd name="connsiteY8" fmla="*/ 69564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86" h="417300">
                <a:moveTo>
                  <a:pt x="0" y="69564"/>
                </a:moveTo>
                <a:cubicBezTo>
                  <a:pt x="0" y="31145"/>
                  <a:pt x="31145" y="0"/>
                  <a:pt x="69564" y="0"/>
                </a:cubicBezTo>
                <a:lnTo>
                  <a:pt x="1665022" y="0"/>
                </a:lnTo>
                <a:cubicBezTo>
                  <a:pt x="1703441" y="0"/>
                  <a:pt x="1734586" y="31145"/>
                  <a:pt x="1734586" y="69564"/>
                </a:cubicBezTo>
                <a:lnTo>
                  <a:pt x="1734586" y="347736"/>
                </a:lnTo>
                <a:cubicBezTo>
                  <a:pt x="1734586" y="386155"/>
                  <a:pt x="1703441" y="417300"/>
                  <a:pt x="1665022" y="417300"/>
                </a:cubicBezTo>
                <a:lnTo>
                  <a:pt x="69564" y="417300"/>
                </a:lnTo>
                <a:cubicBezTo>
                  <a:pt x="31145" y="417300"/>
                  <a:pt x="0" y="386155"/>
                  <a:pt x="0" y="347736"/>
                </a:cubicBezTo>
                <a:lnTo>
                  <a:pt x="0" y="6956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7731" tIns="77731" rIns="77731" bIns="77731" numCol="1" spcCol="1270" anchor="ctr" anchorCtr="0">
            <a:noAutofit/>
          </a:bodyPr>
          <a:lstStyle/>
          <a:p>
            <a:pPr algn="ctr" defTabSz="392209">
              <a:lnSpc>
                <a:spcPct val="90000"/>
              </a:lnSpc>
              <a:spcBef>
                <a:spcPct val="0"/>
              </a:spcBef>
              <a:spcAft>
                <a:spcPct val="35000"/>
              </a:spcAft>
            </a:pPr>
            <a:r>
              <a:rPr lang="en-US" sz="882"/>
              <a:t>App for Outlook</a:t>
            </a:r>
          </a:p>
        </p:txBody>
      </p:sp>
      <p:sp>
        <p:nvSpPr>
          <p:cNvPr id="14" name="Rectangle: Rounded Corners 13">
            <a:extLst>
              <a:ext uri="{FF2B5EF4-FFF2-40B4-BE49-F238E27FC236}">
                <a16:creationId xmlns:a16="http://schemas.microsoft.com/office/drawing/2014/main" id="{BBD34D86-3B25-4702-86C8-5C8FFF9CAFF1}"/>
              </a:ext>
            </a:extLst>
          </p:cNvPr>
          <p:cNvSpPr/>
          <p:nvPr/>
        </p:nvSpPr>
        <p:spPr>
          <a:xfrm>
            <a:off x="2852906" y="4849512"/>
            <a:ext cx="306823" cy="306823"/>
          </a:xfrm>
          <a:prstGeom prst="roundRect">
            <a:avLst>
              <a:gd name="adj" fmla="val 16670"/>
            </a:avLst>
          </a:prstGeom>
          <a:blipFill rotWithShape="1">
            <a:blip r:embed="rId9">
              <a:extLst>
                <a:ext uri="{96DAC541-7B7A-43D3-8B79-37D633B846F1}">
                  <asvg:svgBlip xmlns:asvg="http://schemas.microsoft.com/office/drawing/2016/SVG/main" r:embed="rId10"/>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EB668C20-6C09-4FC5-97A9-94317C91FDF4}"/>
              </a:ext>
            </a:extLst>
          </p:cNvPr>
          <p:cNvSpPr/>
          <p:nvPr/>
        </p:nvSpPr>
        <p:spPr>
          <a:xfrm>
            <a:off x="3221323" y="4845761"/>
            <a:ext cx="5503785" cy="306823"/>
          </a:xfrm>
          <a:custGeom>
            <a:avLst/>
            <a:gdLst>
              <a:gd name="connsiteX0" fmla="*/ 0 w 7070526"/>
              <a:gd name="connsiteY0" fmla="*/ 69564 h 417300"/>
              <a:gd name="connsiteX1" fmla="*/ 69564 w 7070526"/>
              <a:gd name="connsiteY1" fmla="*/ 0 h 417300"/>
              <a:gd name="connsiteX2" fmla="*/ 7000962 w 7070526"/>
              <a:gd name="connsiteY2" fmla="*/ 0 h 417300"/>
              <a:gd name="connsiteX3" fmla="*/ 7070526 w 7070526"/>
              <a:gd name="connsiteY3" fmla="*/ 69564 h 417300"/>
              <a:gd name="connsiteX4" fmla="*/ 7070526 w 7070526"/>
              <a:gd name="connsiteY4" fmla="*/ 347736 h 417300"/>
              <a:gd name="connsiteX5" fmla="*/ 7000962 w 7070526"/>
              <a:gd name="connsiteY5" fmla="*/ 417300 h 417300"/>
              <a:gd name="connsiteX6" fmla="*/ 69564 w 7070526"/>
              <a:gd name="connsiteY6" fmla="*/ 417300 h 417300"/>
              <a:gd name="connsiteX7" fmla="*/ 0 w 7070526"/>
              <a:gd name="connsiteY7" fmla="*/ 347736 h 417300"/>
              <a:gd name="connsiteX8" fmla="*/ 0 w 7070526"/>
              <a:gd name="connsiteY8" fmla="*/ 69564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0526" h="417300">
                <a:moveTo>
                  <a:pt x="0" y="69564"/>
                </a:moveTo>
                <a:cubicBezTo>
                  <a:pt x="0" y="31145"/>
                  <a:pt x="31145" y="0"/>
                  <a:pt x="69564" y="0"/>
                </a:cubicBezTo>
                <a:lnTo>
                  <a:pt x="7000962" y="0"/>
                </a:lnTo>
                <a:cubicBezTo>
                  <a:pt x="7039381" y="0"/>
                  <a:pt x="7070526" y="31145"/>
                  <a:pt x="7070526" y="69564"/>
                </a:cubicBezTo>
                <a:lnTo>
                  <a:pt x="7070526" y="347736"/>
                </a:lnTo>
                <a:cubicBezTo>
                  <a:pt x="7070526" y="386155"/>
                  <a:pt x="7039381" y="417300"/>
                  <a:pt x="7000962" y="417300"/>
                </a:cubicBezTo>
                <a:lnTo>
                  <a:pt x="69564" y="417300"/>
                </a:lnTo>
                <a:cubicBezTo>
                  <a:pt x="31145" y="417300"/>
                  <a:pt x="0" y="386155"/>
                  <a:pt x="0" y="347736"/>
                </a:cubicBezTo>
                <a:lnTo>
                  <a:pt x="0" y="6956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7731" tIns="77731" rIns="77731" bIns="77731" numCol="1" spcCol="1270" anchor="ctr" anchorCtr="0">
            <a:noAutofit/>
          </a:bodyPr>
          <a:lstStyle/>
          <a:p>
            <a:pPr algn="ctr" defTabSz="392209">
              <a:lnSpc>
                <a:spcPct val="90000"/>
              </a:lnSpc>
              <a:spcBef>
                <a:spcPct val="0"/>
              </a:spcBef>
              <a:spcAft>
                <a:spcPct val="35000"/>
              </a:spcAft>
            </a:pPr>
            <a:r>
              <a:rPr lang="en-US" sz="882"/>
              <a:t>Modern Responsive Web Experience (Desktop Web Browsers &amp; Mobile Web Browsers)</a:t>
            </a:r>
          </a:p>
        </p:txBody>
      </p:sp>
      <p:sp>
        <p:nvSpPr>
          <p:cNvPr id="16" name="Freeform: Shape 15">
            <a:extLst>
              <a:ext uri="{FF2B5EF4-FFF2-40B4-BE49-F238E27FC236}">
                <a16:creationId xmlns:a16="http://schemas.microsoft.com/office/drawing/2014/main" id="{98CB1BAD-E1BD-481B-856E-2F5944FD0275}"/>
              </a:ext>
            </a:extLst>
          </p:cNvPr>
          <p:cNvSpPr/>
          <p:nvPr/>
        </p:nvSpPr>
        <p:spPr>
          <a:xfrm>
            <a:off x="301129" y="2661881"/>
            <a:ext cx="2367343" cy="287936"/>
          </a:xfrm>
          <a:custGeom>
            <a:avLst/>
            <a:gdLst>
              <a:gd name="connsiteX0" fmla="*/ 0 w 3219751"/>
              <a:gd name="connsiteY0" fmla="*/ 39161 h 391613"/>
              <a:gd name="connsiteX1" fmla="*/ 39161 w 3219751"/>
              <a:gd name="connsiteY1" fmla="*/ 0 h 391613"/>
              <a:gd name="connsiteX2" fmla="*/ 3180590 w 3219751"/>
              <a:gd name="connsiteY2" fmla="*/ 0 h 391613"/>
              <a:gd name="connsiteX3" fmla="*/ 3219751 w 3219751"/>
              <a:gd name="connsiteY3" fmla="*/ 39161 h 391613"/>
              <a:gd name="connsiteX4" fmla="*/ 3219751 w 3219751"/>
              <a:gd name="connsiteY4" fmla="*/ 352452 h 391613"/>
              <a:gd name="connsiteX5" fmla="*/ 3180590 w 3219751"/>
              <a:gd name="connsiteY5" fmla="*/ 391613 h 391613"/>
              <a:gd name="connsiteX6" fmla="*/ 39161 w 3219751"/>
              <a:gd name="connsiteY6" fmla="*/ 391613 h 391613"/>
              <a:gd name="connsiteX7" fmla="*/ 0 w 3219751"/>
              <a:gd name="connsiteY7" fmla="*/ 352452 h 391613"/>
              <a:gd name="connsiteX8" fmla="*/ 0 w 3219751"/>
              <a:gd name="connsiteY8" fmla="*/ 39161 h 3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9751" h="391613">
                <a:moveTo>
                  <a:pt x="0" y="39161"/>
                </a:moveTo>
                <a:cubicBezTo>
                  <a:pt x="0" y="17533"/>
                  <a:pt x="17533" y="0"/>
                  <a:pt x="39161" y="0"/>
                </a:cubicBezTo>
                <a:lnTo>
                  <a:pt x="3180590" y="0"/>
                </a:lnTo>
                <a:cubicBezTo>
                  <a:pt x="3202218" y="0"/>
                  <a:pt x="3219751" y="17533"/>
                  <a:pt x="3219751" y="39161"/>
                </a:cubicBezTo>
                <a:lnTo>
                  <a:pt x="3219751" y="352452"/>
                </a:lnTo>
                <a:cubicBezTo>
                  <a:pt x="3219751" y="374080"/>
                  <a:pt x="3202218" y="391613"/>
                  <a:pt x="3180590" y="391613"/>
                </a:cubicBezTo>
                <a:lnTo>
                  <a:pt x="39161" y="391613"/>
                </a:lnTo>
                <a:cubicBezTo>
                  <a:pt x="17533" y="391613"/>
                  <a:pt x="0" y="374080"/>
                  <a:pt x="0" y="352452"/>
                </a:cubicBezTo>
                <a:lnTo>
                  <a:pt x="0" y="39161"/>
                </a:lnTo>
                <a:close/>
              </a:path>
            </a:pathLst>
          </a:custGeom>
          <a:solidFill>
            <a:srgbClr val="243A5E"/>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36447" tIns="27109" rIns="36447" bIns="27109" numCol="1" spcCol="1270" anchor="ctr" anchorCtr="0">
            <a:noAutofit/>
          </a:bodyPr>
          <a:lstStyle/>
          <a:p>
            <a:pPr algn="ctr" defTabSz="653682">
              <a:lnSpc>
                <a:spcPct val="90000"/>
              </a:lnSpc>
              <a:spcBef>
                <a:spcPct val="0"/>
              </a:spcBef>
              <a:spcAft>
                <a:spcPct val="35000"/>
              </a:spcAft>
            </a:pPr>
            <a:r>
              <a:rPr lang="en-US" sz="1471" dirty="0"/>
              <a:t>Legacy web client </a:t>
            </a:r>
          </a:p>
        </p:txBody>
      </p:sp>
      <p:sp>
        <p:nvSpPr>
          <p:cNvPr id="17" name="Rectangle: Rounded Corners 16">
            <a:extLst>
              <a:ext uri="{FF2B5EF4-FFF2-40B4-BE49-F238E27FC236}">
                <a16:creationId xmlns:a16="http://schemas.microsoft.com/office/drawing/2014/main" id="{DB318759-1F65-47BE-B4AD-EFB308E82F2D}"/>
              </a:ext>
            </a:extLst>
          </p:cNvPr>
          <p:cNvSpPr/>
          <p:nvPr/>
        </p:nvSpPr>
        <p:spPr>
          <a:xfrm>
            <a:off x="301127" y="3001645"/>
            <a:ext cx="287936" cy="287936"/>
          </a:xfrm>
          <a:prstGeom prst="roundRect">
            <a:avLst>
              <a:gd name="adj" fmla="val 16670"/>
            </a:avLst>
          </a:prstGeom>
          <a: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18" name="Freeform: Shape 17">
            <a:extLst>
              <a:ext uri="{FF2B5EF4-FFF2-40B4-BE49-F238E27FC236}">
                <a16:creationId xmlns:a16="http://schemas.microsoft.com/office/drawing/2014/main" id="{7AC4EEE0-12E9-47DB-A691-28E35667185C}"/>
              </a:ext>
            </a:extLst>
          </p:cNvPr>
          <p:cNvSpPr/>
          <p:nvPr/>
        </p:nvSpPr>
        <p:spPr>
          <a:xfrm>
            <a:off x="606341" y="3001645"/>
            <a:ext cx="2062131" cy="287936"/>
          </a:xfrm>
          <a:custGeom>
            <a:avLst/>
            <a:gdLst>
              <a:gd name="connsiteX0" fmla="*/ 0 w 2804641"/>
              <a:gd name="connsiteY0" fmla="*/ 65282 h 391613"/>
              <a:gd name="connsiteX1" fmla="*/ 65282 w 2804641"/>
              <a:gd name="connsiteY1" fmla="*/ 0 h 391613"/>
              <a:gd name="connsiteX2" fmla="*/ 2739359 w 2804641"/>
              <a:gd name="connsiteY2" fmla="*/ 0 h 391613"/>
              <a:gd name="connsiteX3" fmla="*/ 2804641 w 2804641"/>
              <a:gd name="connsiteY3" fmla="*/ 65282 h 391613"/>
              <a:gd name="connsiteX4" fmla="*/ 2804641 w 2804641"/>
              <a:gd name="connsiteY4" fmla="*/ 326331 h 391613"/>
              <a:gd name="connsiteX5" fmla="*/ 2739359 w 2804641"/>
              <a:gd name="connsiteY5" fmla="*/ 391613 h 391613"/>
              <a:gd name="connsiteX6" fmla="*/ 65282 w 2804641"/>
              <a:gd name="connsiteY6" fmla="*/ 391613 h 391613"/>
              <a:gd name="connsiteX7" fmla="*/ 0 w 2804641"/>
              <a:gd name="connsiteY7" fmla="*/ 326331 h 391613"/>
              <a:gd name="connsiteX8" fmla="*/ 0 w 2804641"/>
              <a:gd name="connsiteY8" fmla="*/ 65282 h 3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4641" h="391613">
                <a:moveTo>
                  <a:pt x="0" y="65282"/>
                </a:moveTo>
                <a:cubicBezTo>
                  <a:pt x="0" y="29228"/>
                  <a:pt x="29228" y="0"/>
                  <a:pt x="65282" y="0"/>
                </a:cubicBezTo>
                <a:lnTo>
                  <a:pt x="2739359" y="0"/>
                </a:lnTo>
                <a:cubicBezTo>
                  <a:pt x="2775413" y="0"/>
                  <a:pt x="2804641" y="29228"/>
                  <a:pt x="2804641" y="65282"/>
                </a:cubicBezTo>
                <a:lnTo>
                  <a:pt x="2804641" y="326331"/>
                </a:lnTo>
                <a:cubicBezTo>
                  <a:pt x="2804641" y="362385"/>
                  <a:pt x="2775413" y="391613"/>
                  <a:pt x="2739359" y="391613"/>
                </a:cubicBezTo>
                <a:lnTo>
                  <a:pt x="65282" y="391613"/>
                </a:lnTo>
                <a:cubicBezTo>
                  <a:pt x="29228" y="391613"/>
                  <a:pt x="0" y="362385"/>
                  <a:pt x="0" y="326331"/>
                </a:cubicBezTo>
                <a:lnTo>
                  <a:pt x="0" y="65282"/>
                </a:lnTo>
                <a:close/>
              </a:path>
            </a:pathLst>
          </a:custGeom>
          <a:solidFill>
            <a:schemeClr val="tx1"/>
          </a:solidFill>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6808" tIns="76808" rIns="76808" bIns="76808" numCol="1" spcCol="1270" anchor="ctr" anchorCtr="0">
            <a:noAutofit/>
          </a:bodyPr>
          <a:lstStyle/>
          <a:p>
            <a:pPr algn="ctr" defTabSz="392209">
              <a:lnSpc>
                <a:spcPct val="90000"/>
              </a:lnSpc>
              <a:spcBef>
                <a:spcPct val="0"/>
              </a:spcBef>
              <a:spcAft>
                <a:spcPct val="35000"/>
              </a:spcAft>
            </a:pPr>
            <a:r>
              <a:rPr lang="en-US" sz="882"/>
              <a:t>Desktop Web Browsers</a:t>
            </a:r>
          </a:p>
        </p:txBody>
      </p:sp>
      <p:sp>
        <p:nvSpPr>
          <p:cNvPr id="19" name="Freeform: Shape 18">
            <a:extLst>
              <a:ext uri="{FF2B5EF4-FFF2-40B4-BE49-F238E27FC236}">
                <a16:creationId xmlns:a16="http://schemas.microsoft.com/office/drawing/2014/main" id="{7E6E4E5B-8523-492E-A151-2A619B17AB80}"/>
              </a:ext>
            </a:extLst>
          </p:cNvPr>
          <p:cNvSpPr/>
          <p:nvPr/>
        </p:nvSpPr>
        <p:spPr>
          <a:xfrm>
            <a:off x="2928574" y="2660423"/>
            <a:ext cx="1988450" cy="287936"/>
          </a:xfrm>
          <a:custGeom>
            <a:avLst/>
            <a:gdLst>
              <a:gd name="connsiteX0" fmla="*/ 0 w 3219751"/>
              <a:gd name="connsiteY0" fmla="*/ 39161 h 391613"/>
              <a:gd name="connsiteX1" fmla="*/ 39161 w 3219751"/>
              <a:gd name="connsiteY1" fmla="*/ 0 h 391613"/>
              <a:gd name="connsiteX2" fmla="*/ 3180590 w 3219751"/>
              <a:gd name="connsiteY2" fmla="*/ 0 h 391613"/>
              <a:gd name="connsiteX3" fmla="*/ 3219751 w 3219751"/>
              <a:gd name="connsiteY3" fmla="*/ 39161 h 391613"/>
              <a:gd name="connsiteX4" fmla="*/ 3219751 w 3219751"/>
              <a:gd name="connsiteY4" fmla="*/ 352452 h 391613"/>
              <a:gd name="connsiteX5" fmla="*/ 3180590 w 3219751"/>
              <a:gd name="connsiteY5" fmla="*/ 391613 h 391613"/>
              <a:gd name="connsiteX6" fmla="*/ 39161 w 3219751"/>
              <a:gd name="connsiteY6" fmla="*/ 391613 h 391613"/>
              <a:gd name="connsiteX7" fmla="*/ 0 w 3219751"/>
              <a:gd name="connsiteY7" fmla="*/ 352452 h 391613"/>
              <a:gd name="connsiteX8" fmla="*/ 0 w 3219751"/>
              <a:gd name="connsiteY8" fmla="*/ 39161 h 3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9751" h="391613">
                <a:moveTo>
                  <a:pt x="0" y="39161"/>
                </a:moveTo>
                <a:cubicBezTo>
                  <a:pt x="0" y="17533"/>
                  <a:pt x="17533" y="0"/>
                  <a:pt x="39161" y="0"/>
                </a:cubicBezTo>
                <a:lnTo>
                  <a:pt x="3180590" y="0"/>
                </a:lnTo>
                <a:cubicBezTo>
                  <a:pt x="3202218" y="0"/>
                  <a:pt x="3219751" y="17533"/>
                  <a:pt x="3219751" y="39161"/>
                </a:cubicBezTo>
                <a:lnTo>
                  <a:pt x="3219751" y="352452"/>
                </a:lnTo>
                <a:cubicBezTo>
                  <a:pt x="3219751" y="374080"/>
                  <a:pt x="3202218" y="391613"/>
                  <a:pt x="3180590" y="391613"/>
                </a:cubicBezTo>
                <a:lnTo>
                  <a:pt x="39161" y="391613"/>
                </a:lnTo>
                <a:cubicBezTo>
                  <a:pt x="17533" y="391613"/>
                  <a:pt x="0" y="374080"/>
                  <a:pt x="0" y="352452"/>
                </a:cubicBezTo>
                <a:lnTo>
                  <a:pt x="0" y="39161"/>
                </a:lnTo>
                <a:close/>
              </a:path>
            </a:pathLst>
          </a:custGeom>
          <a:solidFill>
            <a:srgbClr val="0078D4"/>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36447" tIns="27109" rIns="36447" bIns="27109" numCol="1" spcCol="1270" anchor="ctr" anchorCtr="0">
            <a:noAutofit/>
          </a:bodyPr>
          <a:lstStyle/>
          <a:p>
            <a:pPr algn="ctr" defTabSz="653682">
              <a:lnSpc>
                <a:spcPct val="90000"/>
              </a:lnSpc>
              <a:spcBef>
                <a:spcPct val="0"/>
              </a:spcBef>
              <a:spcAft>
                <a:spcPct val="35000"/>
              </a:spcAft>
            </a:pPr>
            <a:r>
              <a:rPr lang="en-US" sz="1471"/>
              <a:t>Mobile Web</a:t>
            </a:r>
          </a:p>
        </p:txBody>
      </p:sp>
      <p:sp>
        <p:nvSpPr>
          <p:cNvPr id="20" name="Rectangle: Rounded Corners 19">
            <a:extLst>
              <a:ext uri="{FF2B5EF4-FFF2-40B4-BE49-F238E27FC236}">
                <a16:creationId xmlns:a16="http://schemas.microsoft.com/office/drawing/2014/main" id="{DA15098C-B573-450A-9457-669A54FBFB87}"/>
              </a:ext>
            </a:extLst>
          </p:cNvPr>
          <p:cNvSpPr/>
          <p:nvPr/>
        </p:nvSpPr>
        <p:spPr>
          <a:xfrm>
            <a:off x="2928574" y="3001645"/>
            <a:ext cx="287936" cy="287936"/>
          </a:xfrm>
          <a:prstGeom prst="roundRect">
            <a:avLst>
              <a:gd name="adj" fmla="val 16670"/>
            </a:avLst>
          </a:prstGeom>
          <a: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6CF50260-4F98-4481-A9A0-4C6768188D32}"/>
              </a:ext>
            </a:extLst>
          </p:cNvPr>
          <p:cNvSpPr/>
          <p:nvPr/>
        </p:nvSpPr>
        <p:spPr>
          <a:xfrm>
            <a:off x="3233786" y="3001645"/>
            <a:ext cx="1683238" cy="287936"/>
          </a:xfrm>
          <a:custGeom>
            <a:avLst/>
            <a:gdLst>
              <a:gd name="connsiteX0" fmla="*/ 0 w 2804641"/>
              <a:gd name="connsiteY0" fmla="*/ 65282 h 391613"/>
              <a:gd name="connsiteX1" fmla="*/ 65282 w 2804641"/>
              <a:gd name="connsiteY1" fmla="*/ 0 h 391613"/>
              <a:gd name="connsiteX2" fmla="*/ 2739359 w 2804641"/>
              <a:gd name="connsiteY2" fmla="*/ 0 h 391613"/>
              <a:gd name="connsiteX3" fmla="*/ 2804641 w 2804641"/>
              <a:gd name="connsiteY3" fmla="*/ 65282 h 391613"/>
              <a:gd name="connsiteX4" fmla="*/ 2804641 w 2804641"/>
              <a:gd name="connsiteY4" fmla="*/ 326331 h 391613"/>
              <a:gd name="connsiteX5" fmla="*/ 2739359 w 2804641"/>
              <a:gd name="connsiteY5" fmla="*/ 391613 h 391613"/>
              <a:gd name="connsiteX6" fmla="*/ 65282 w 2804641"/>
              <a:gd name="connsiteY6" fmla="*/ 391613 h 391613"/>
              <a:gd name="connsiteX7" fmla="*/ 0 w 2804641"/>
              <a:gd name="connsiteY7" fmla="*/ 326331 h 391613"/>
              <a:gd name="connsiteX8" fmla="*/ 0 w 2804641"/>
              <a:gd name="connsiteY8" fmla="*/ 65282 h 3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4641" h="391613">
                <a:moveTo>
                  <a:pt x="0" y="65282"/>
                </a:moveTo>
                <a:cubicBezTo>
                  <a:pt x="0" y="29228"/>
                  <a:pt x="29228" y="0"/>
                  <a:pt x="65282" y="0"/>
                </a:cubicBezTo>
                <a:lnTo>
                  <a:pt x="2739359" y="0"/>
                </a:lnTo>
                <a:cubicBezTo>
                  <a:pt x="2775413" y="0"/>
                  <a:pt x="2804641" y="29228"/>
                  <a:pt x="2804641" y="65282"/>
                </a:cubicBezTo>
                <a:lnTo>
                  <a:pt x="2804641" y="326331"/>
                </a:lnTo>
                <a:cubicBezTo>
                  <a:pt x="2804641" y="362385"/>
                  <a:pt x="2775413" y="391613"/>
                  <a:pt x="2739359" y="391613"/>
                </a:cubicBezTo>
                <a:lnTo>
                  <a:pt x="65282" y="391613"/>
                </a:lnTo>
                <a:cubicBezTo>
                  <a:pt x="29228" y="391613"/>
                  <a:pt x="0" y="362385"/>
                  <a:pt x="0" y="326331"/>
                </a:cubicBezTo>
                <a:lnTo>
                  <a:pt x="0" y="65282"/>
                </a:lnTo>
                <a:close/>
              </a:path>
            </a:pathLst>
          </a:custGeom>
          <a:solidFill>
            <a:schemeClr val="tx1"/>
          </a:solidFill>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6808" tIns="76808" rIns="76808" bIns="76808" numCol="1" spcCol="1270" anchor="ctr" anchorCtr="0">
            <a:noAutofit/>
          </a:bodyPr>
          <a:lstStyle/>
          <a:p>
            <a:pPr algn="ctr" defTabSz="392209">
              <a:lnSpc>
                <a:spcPct val="90000"/>
              </a:lnSpc>
              <a:spcBef>
                <a:spcPct val="0"/>
              </a:spcBef>
              <a:spcAft>
                <a:spcPct val="35000"/>
              </a:spcAft>
            </a:pPr>
            <a:r>
              <a:rPr lang="en-US" sz="882"/>
              <a:t>Mobile Web Browsers</a:t>
            </a:r>
          </a:p>
        </p:txBody>
      </p:sp>
      <p:sp>
        <p:nvSpPr>
          <p:cNvPr id="22" name="Freeform: Shape 21">
            <a:extLst>
              <a:ext uri="{FF2B5EF4-FFF2-40B4-BE49-F238E27FC236}">
                <a16:creationId xmlns:a16="http://schemas.microsoft.com/office/drawing/2014/main" id="{4EF8931F-3AA2-4391-8862-31B3A03E77F5}"/>
              </a:ext>
            </a:extLst>
          </p:cNvPr>
          <p:cNvSpPr/>
          <p:nvPr/>
        </p:nvSpPr>
        <p:spPr>
          <a:xfrm>
            <a:off x="7164351" y="2660424"/>
            <a:ext cx="1569903" cy="298945"/>
          </a:xfrm>
          <a:custGeom>
            <a:avLst/>
            <a:gdLst>
              <a:gd name="connsiteX0" fmla="*/ 0 w 2135177"/>
              <a:gd name="connsiteY0" fmla="*/ 40659 h 406586"/>
              <a:gd name="connsiteX1" fmla="*/ 40659 w 2135177"/>
              <a:gd name="connsiteY1" fmla="*/ 0 h 406586"/>
              <a:gd name="connsiteX2" fmla="*/ 2094518 w 2135177"/>
              <a:gd name="connsiteY2" fmla="*/ 0 h 406586"/>
              <a:gd name="connsiteX3" fmla="*/ 2135177 w 2135177"/>
              <a:gd name="connsiteY3" fmla="*/ 40659 h 406586"/>
              <a:gd name="connsiteX4" fmla="*/ 2135177 w 2135177"/>
              <a:gd name="connsiteY4" fmla="*/ 365927 h 406586"/>
              <a:gd name="connsiteX5" fmla="*/ 2094518 w 2135177"/>
              <a:gd name="connsiteY5" fmla="*/ 406586 h 406586"/>
              <a:gd name="connsiteX6" fmla="*/ 40659 w 2135177"/>
              <a:gd name="connsiteY6" fmla="*/ 406586 h 406586"/>
              <a:gd name="connsiteX7" fmla="*/ 0 w 2135177"/>
              <a:gd name="connsiteY7" fmla="*/ 365927 h 406586"/>
              <a:gd name="connsiteX8" fmla="*/ 0 w 2135177"/>
              <a:gd name="connsiteY8" fmla="*/ 40659 h 40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77" h="406586">
                <a:moveTo>
                  <a:pt x="0" y="40659"/>
                </a:moveTo>
                <a:cubicBezTo>
                  <a:pt x="0" y="18204"/>
                  <a:pt x="18204" y="0"/>
                  <a:pt x="40659" y="0"/>
                </a:cubicBezTo>
                <a:lnTo>
                  <a:pt x="2094518" y="0"/>
                </a:lnTo>
                <a:cubicBezTo>
                  <a:pt x="2116973" y="0"/>
                  <a:pt x="2135177" y="18204"/>
                  <a:pt x="2135177" y="40659"/>
                </a:cubicBezTo>
                <a:lnTo>
                  <a:pt x="2135177" y="365927"/>
                </a:lnTo>
                <a:cubicBezTo>
                  <a:pt x="2135177" y="388382"/>
                  <a:pt x="2116973" y="406586"/>
                  <a:pt x="2094518" y="406586"/>
                </a:cubicBezTo>
                <a:lnTo>
                  <a:pt x="40659" y="406586"/>
                </a:lnTo>
                <a:cubicBezTo>
                  <a:pt x="18204" y="406586"/>
                  <a:pt x="0" y="388382"/>
                  <a:pt x="0" y="365927"/>
                </a:cubicBezTo>
                <a:lnTo>
                  <a:pt x="0" y="40659"/>
                </a:lnTo>
                <a:close/>
              </a:path>
            </a:pathLst>
          </a:custGeom>
          <a:solidFill>
            <a:srgbClr val="6A4B16"/>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38169" tIns="28365" rIns="38169" bIns="28365" numCol="1" spcCol="1270" anchor="ctr" anchorCtr="0">
            <a:noAutofit/>
          </a:bodyPr>
          <a:lstStyle/>
          <a:p>
            <a:pPr algn="ctr" defTabSz="686366">
              <a:lnSpc>
                <a:spcPct val="90000"/>
              </a:lnSpc>
              <a:spcBef>
                <a:spcPct val="0"/>
              </a:spcBef>
              <a:spcAft>
                <a:spcPct val="35000"/>
              </a:spcAft>
            </a:pPr>
            <a:r>
              <a:rPr lang="en-US" sz="1544"/>
              <a:t>Outlook</a:t>
            </a:r>
          </a:p>
        </p:txBody>
      </p:sp>
      <p:sp>
        <p:nvSpPr>
          <p:cNvPr id="23" name="Rectangle: Rounded Corners 22">
            <a:extLst>
              <a:ext uri="{FF2B5EF4-FFF2-40B4-BE49-F238E27FC236}">
                <a16:creationId xmlns:a16="http://schemas.microsoft.com/office/drawing/2014/main" id="{A3B91305-213E-4078-AA3C-5AF6AD3B58DC}"/>
              </a:ext>
            </a:extLst>
          </p:cNvPr>
          <p:cNvSpPr/>
          <p:nvPr/>
        </p:nvSpPr>
        <p:spPr>
          <a:xfrm>
            <a:off x="7156906" y="3002170"/>
            <a:ext cx="298945" cy="298945"/>
          </a:xfrm>
          <a:prstGeom prst="roundRect">
            <a:avLst>
              <a:gd name="adj" fmla="val 16670"/>
            </a:avLst>
          </a:prstGeom>
          <a: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FB930361-D421-4A30-B577-161C20DACC54}"/>
              </a:ext>
            </a:extLst>
          </p:cNvPr>
          <p:cNvSpPr/>
          <p:nvPr/>
        </p:nvSpPr>
        <p:spPr>
          <a:xfrm>
            <a:off x="7473788" y="3002170"/>
            <a:ext cx="1253021" cy="298945"/>
          </a:xfrm>
          <a:custGeom>
            <a:avLst/>
            <a:gdLst>
              <a:gd name="connsiteX0" fmla="*/ 0 w 1704195"/>
              <a:gd name="connsiteY0" fmla="*/ 67778 h 406586"/>
              <a:gd name="connsiteX1" fmla="*/ 67778 w 1704195"/>
              <a:gd name="connsiteY1" fmla="*/ 0 h 406586"/>
              <a:gd name="connsiteX2" fmla="*/ 1636417 w 1704195"/>
              <a:gd name="connsiteY2" fmla="*/ 0 h 406586"/>
              <a:gd name="connsiteX3" fmla="*/ 1704195 w 1704195"/>
              <a:gd name="connsiteY3" fmla="*/ 67778 h 406586"/>
              <a:gd name="connsiteX4" fmla="*/ 1704195 w 1704195"/>
              <a:gd name="connsiteY4" fmla="*/ 338808 h 406586"/>
              <a:gd name="connsiteX5" fmla="*/ 1636417 w 1704195"/>
              <a:gd name="connsiteY5" fmla="*/ 406586 h 406586"/>
              <a:gd name="connsiteX6" fmla="*/ 67778 w 1704195"/>
              <a:gd name="connsiteY6" fmla="*/ 406586 h 406586"/>
              <a:gd name="connsiteX7" fmla="*/ 0 w 1704195"/>
              <a:gd name="connsiteY7" fmla="*/ 338808 h 406586"/>
              <a:gd name="connsiteX8" fmla="*/ 0 w 1704195"/>
              <a:gd name="connsiteY8" fmla="*/ 67778 h 40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4195" h="406586">
                <a:moveTo>
                  <a:pt x="0" y="67778"/>
                </a:moveTo>
                <a:cubicBezTo>
                  <a:pt x="0" y="30345"/>
                  <a:pt x="30345" y="0"/>
                  <a:pt x="67778" y="0"/>
                </a:cubicBezTo>
                <a:lnTo>
                  <a:pt x="1636417" y="0"/>
                </a:lnTo>
                <a:cubicBezTo>
                  <a:pt x="1673850" y="0"/>
                  <a:pt x="1704195" y="30345"/>
                  <a:pt x="1704195" y="67778"/>
                </a:cubicBezTo>
                <a:lnTo>
                  <a:pt x="1704195" y="338808"/>
                </a:lnTo>
                <a:cubicBezTo>
                  <a:pt x="1704195" y="376241"/>
                  <a:pt x="1673850" y="406586"/>
                  <a:pt x="1636417" y="406586"/>
                </a:cubicBezTo>
                <a:lnTo>
                  <a:pt x="67778" y="406586"/>
                </a:lnTo>
                <a:cubicBezTo>
                  <a:pt x="30345" y="406586"/>
                  <a:pt x="0" y="376241"/>
                  <a:pt x="0" y="338808"/>
                </a:cubicBezTo>
                <a:lnTo>
                  <a:pt x="0" y="67778"/>
                </a:lnTo>
                <a:close/>
              </a:path>
            </a:pathLst>
          </a:custGeom>
          <a:solidFill>
            <a:schemeClr val="tx1"/>
          </a:solidFill>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7345" tIns="77345" rIns="77345" bIns="77345" numCol="1" spcCol="1270" anchor="ctr" anchorCtr="0">
            <a:noAutofit/>
          </a:bodyPr>
          <a:lstStyle/>
          <a:p>
            <a:pPr algn="ctr" defTabSz="392209">
              <a:lnSpc>
                <a:spcPct val="90000"/>
              </a:lnSpc>
              <a:spcBef>
                <a:spcPct val="0"/>
              </a:spcBef>
              <a:spcAft>
                <a:spcPct val="35000"/>
              </a:spcAft>
            </a:pPr>
            <a:r>
              <a:rPr lang="en-US" sz="882"/>
              <a:t>Outlook Client</a:t>
            </a:r>
          </a:p>
        </p:txBody>
      </p:sp>
      <p:sp>
        <p:nvSpPr>
          <p:cNvPr id="25" name="Freeform: Shape 24">
            <a:extLst>
              <a:ext uri="{FF2B5EF4-FFF2-40B4-BE49-F238E27FC236}">
                <a16:creationId xmlns:a16="http://schemas.microsoft.com/office/drawing/2014/main" id="{E991B339-3481-42C1-85D3-2889E199B569}"/>
              </a:ext>
            </a:extLst>
          </p:cNvPr>
          <p:cNvSpPr/>
          <p:nvPr/>
        </p:nvSpPr>
        <p:spPr>
          <a:xfrm>
            <a:off x="5057122" y="2671432"/>
            <a:ext cx="1969264" cy="287936"/>
          </a:xfrm>
          <a:custGeom>
            <a:avLst/>
            <a:gdLst>
              <a:gd name="connsiteX0" fmla="*/ 0 w 3219751"/>
              <a:gd name="connsiteY0" fmla="*/ 39161 h 391613"/>
              <a:gd name="connsiteX1" fmla="*/ 39161 w 3219751"/>
              <a:gd name="connsiteY1" fmla="*/ 0 h 391613"/>
              <a:gd name="connsiteX2" fmla="*/ 3180590 w 3219751"/>
              <a:gd name="connsiteY2" fmla="*/ 0 h 391613"/>
              <a:gd name="connsiteX3" fmla="*/ 3219751 w 3219751"/>
              <a:gd name="connsiteY3" fmla="*/ 39161 h 391613"/>
              <a:gd name="connsiteX4" fmla="*/ 3219751 w 3219751"/>
              <a:gd name="connsiteY4" fmla="*/ 352452 h 391613"/>
              <a:gd name="connsiteX5" fmla="*/ 3180590 w 3219751"/>
              <a:gd name="connsiteY5" fmla="*/ 391613 h 391613"/>
              <a:gd name="connsiteX6" fmla="*/ 39161 w 3219751"/>
              <a:gd name="connsiteY6" fmla="*/ 391613 h 391613"/>
              <a:gd name="connsiteX7" fmla="*/ 0 w 3219751"/>
              <a:gd name="connsiteY7" fmla="*/ 352452 h 391613"/>
              <a:gd name="connsiteX8" fmla="*/ 0 w 3219751"/>
              <a:gd name="connsiteY8" fmla="*/ 39161 h 3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9751" h="391613">
                <a:moveTo>
                  <a:pt x="0" y="39161"/>
                </a:moveTo>
                <a:cubicBezTo>
                  <a:pt x="0" y="17533"/>
                  <a:pt x="17533" y="0"/>
                  <a:pt x="39161" y="0"/>
                </a:cubicBezTo>
                <a:lnTo>
                  <a:pt x="3180590" y="0"/>
                </a:lnTo>
                <a:cubicBezTo>
                  <a:pt x="3202218" y="0"/>
                  <a:pt x="3219751" y="17533"/>
                  <a:pt x="3219751" y="39161"/>
                </a:cubicBezTo>
                <a:lnTo>
                  <a:pt x="3219751" y="352452"/>
                </a:lnTo>
                <a:cubicBezTo>
                  <a:pt x="3219751" y="374080"/>
                  <a:pt x="3202218" y="391613"/>
                  <a:pt x="3180590" y="391613"/>
                </a:cubicBezTo>
                <a:lnTo>
                  <a:pt x="39161" y="391613"/>
                </a:lnTo>
                <a:cubicBezTo>
                  <a:pt x="17533" y="391613"/>
                  <a:pt x="0" y="374080"/>
                  <a:pt x="0" y="352452"/>
                </a:cubicBezTo>
                <a:lnTo>
                  <a:pt x="0" y="39161"/>
                </a:lnTo>
                <a:close/>
              </a:path>
            </a:pathLst>
          </a:custGeom>
          <a:solidFill>
            <a:srgbClr val="107C10"/>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36447" tIns="27109" rIns="36447" bIns="27109" numCol="1" spcCol="1270" anchor="ctr" anchorCtr="0">
            <a:noAutofit/>
          </a:bodyPr>
          <a:lstStyle/>
          <a:p>
            <a:pPr algn="ctr" defTabSz="653682">
              <a:lnSpc>
                <a:spcPct val="90000"/>
              </a:lnSpc>
              <a:spcBef>
                <a:spcPct val="0"/>
              </a:spcBef>
              <a:spcAft>
                <a:spcPct val="35000"/>
              </a:spcAft>
            </a:pPr>
            <a:r>
              <a:rPr lang="en-US" sz="1471"/>
              <a:t>Mobile App</a:t>
            </a:r>
          </a:p>
        </p:txBody>
      </p:sp>
      <p:sp>
        <p:nvSpPr>
          <p:cNvPr id="26" name="Rectangle: Rounded Corners 25">
            <a:extLst>
              <a:ext uri="{FF2B5EF4-FFF2-40B4-BE49-F238E27FC236}">
                <a16:creationId xmlns:a16="http://schemas.microsoft.com/office/drawing/2014/main" id="{B833463A-6814-4C95-9E56-5DE06AE035CC}"/>
              </a:ext>
            </a:extLst>
          </p:cNvPr>
          <p:cNvSpPr/>
          <p:nvPr/>
        </p:nvSpPr>
        <p:spPr>
          <a:xfrm>
            <a:off x="5040099" y="3020049"/>
            <a:ext cx="287936" cy="287936"/>
          </a:xfrm>
          <a:prstGeom prst="roundRect">
            <a:avLst>
              <a:gd name="adj" fmla="val 16670"/>
            </a:avLst>
          </a:prstGeom>
          <a: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5E422002-4239-4217-A095-DC3E5FD1848C}"/>
              </a:ext>
            </a:extLst>
          </p:cNvPr>
          <p:cNvSpPr/>
          <p:nvPr/>
        </p:nvSpPr>
        <p:spPr>
          <a:xfrm>
            <a:off x="5345313" y="3020049"/>
            <a:ext cx="1681075" cy="287936"/>
          </a:xfrm>
          <a:custGeom>
            <a:avLst/>
            <a:gdLst>
              <a:gd name="connsiteX0" fmla="*/ 0 w 2804641"/>
              <a:gd name="connsiteY0" fmla="*/ 65282 h 391613"/>
              <a:gd name="connsiteX1" fmla="*/ 65282 w 2804641"/>
              <a:gd name="connsiteY1" fmla="*/ 0 h 391613"/>
              <a:gd name="connsiteX2" fmla="*/ 2739359 w 2804641"/>
              <a:gd name="connsiteY2" fmla="*/ 0 h 391613"/>
              <a:gd name="connsiteX3" fmla="*/ 2804641 w 2804641"/>
              <a:gd name="connsiteY3" fmla="*/ 65282 h 391613"/>
              <a:gd name="connsiteX4" fmla="*/ 2804641 w 2804641"/>
              <a:gd name="connsiteY4" fmla="*/ 326331 h 391613"/>
              <a:gd name="connsiteX5" fmla="*/ 2739359 w 2804641"/>
              <a:gd name="connsiteY5" fmla="*/ 391613 h 391613"/>
              <a:gd name="connsiteX6" fmla="*/ 65282 w 2804641"/>
              <a:gd name="connsiteY6" fmla="*/ 391613 h 391613"/>
              <a:gd name="connsiteX7" fmla="*/ 0 w 2804641"/>
              <a:gd name="connsiteY7" fmla="*/ 326331 h 391613"/>
              <a:gd name="connsiteX8" fmla="*/ 0 w 2804641"/>
              <a:gd name="connsiteY8" fmla="*/ 65282 h 3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4641" h="391613">
                <a:moveTo>
                  <a:pt x="0" y="65282"/>
                </a:moveTo>
                <a:cubicBezTo>
                  <a:pt x="0" y="29228"/>
                  <a:pt x="29228" y="0"/>
                  <a:pt x="65282" y="0"/>
                </a:cubicBezTo>
                <a:lnTo>
                  <a:pt x="2739359" y="0"/>
                </a:lnTo>
                <a:cubicBezTo>
                  <a:pt x="2775413" y="0"/>
                  <a:pt x="2804641" y="29228"/>
                  <a:pt x="2804641" y="65282"/>
                </a:cubicBezTo>
                <a:lnTo>
                  <a:pt x="2804641" y="326331"/>
                </a:lnTo>
                <a:cubicBezTo>
                  <a:pt x="2804641" y="362385"/>
                  <a:pt x="2775413" y="391613"/>
                  <a:pt x="2739359" y="391613"/>
                </a:cubicBezTo>
                <a:lnTo>
                  <a:pt x="65282" y="391613"/>
                </a:lnTo>
                <a:cubicBezTo>
                  <a:pt x="29228" y="391613"/>
                  <a:pt x="0" y="362385"/>
                  <a:pt x="0" y="326331"/>
                </a:cubicBezTo>
                <a:lnTo>
                  <a:pt x="0" y="65282"/>
                </a:lnTo>
                <a:close/>
              </a:path>
            </a:pathLst>
          </a:custGeom>
          <a:solidFill>
            <a:schemeClr val="tx1"/>
          </a:solidFill>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6808" tIns="76808" rIns="76808" bIns="76808" numCol="1" spcCol="1270" anchor="ctr" anchorCtr="0">
            <a:noAutofit/>
          </a:bodyPr>
          <a:lstStyle/>
          <a:p>
            <a:pPr algn="ctr" defTabSz="392209">
              <a:lnSpc>
                <a:spcPct val="90000"/>
              </a:lnSpc>
              <a:spcBef>
                <a:spcPct val="0"/>
              </a:spcBef>
              <a:spcAft>
                <a:spcPct val="35000"/>
              </a:spcAft>
            </a:pPr>
            <a:r>
              <a:rPr lang="en-US" sz="882"/>
              <a:t>Mobile Apps (Tablet &amp; Phone)</a:t>
            </a:r>
          </a:p>
        </p:txBody>
      </p:sp>
    </p:spTree>
    <p:extLst>
      <p:ext uri="{BB962C8B-B14F-4D97-AF65-F5344CB8AC3E}">
        <p14:creationId xmlns:p14="http://schemas.microsoft.com/office/powerpoint/2010/main" val="2332435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P spid="11" grpId="0" animBg="1"/>
      <p:bldP spid="13"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6B6E0-5C17-4E16-BC0E-3684D22A8DE4}"/>
              </a:ext>
            </a:extLst>
          </p:cNvPr>
          <p:cNvSpPr>
            <a:spLocks noGrp="1"/>
          </p:cNvSpPr>
          <p:nvPr>
            <p:ph type="title"/>
          </p:nvPr>
        </p:nvSpPr>
        <p:spPr>
          <a:xfrm>
            <a:off x="332073" y="1116948"/>
            <a:ext cx="8479852" cy="302310"/>
          </a:xfrm>
        </p:spPr>
        <p:txBody>
          <a:bodyPr>
            <a:normAutofit fontScale="90000"/>
          </a:bodyPr>
          <a:lstStyle/>
          <a:p>
            <a:r>
              <a:rPr lang="en-US"/>
              <a:t>Reasons for Microsoft investment in Unified Interface &amp; future direction</a:t>
            </a:r>
          </a:p>
        </p:txBody>
      </p:sp>
      <p:grpSp>
        <p:nvGrpSpPr>
          <p:cNvPr id="4" name="Group 3">
            <a:extLst>
              <a:ext uri="{FF2B5EF4-FFF2-40B4-BE49-F238E27FC236}">
                <a16:creationId xmlns:a16="http://schemas.microsoft.com/office/drawing/2014/main" id="{AD4B8669-CBE9-4A9A-B4F3-7A2678FC24C6}"/>
              </a:ext>
            </a:extLst>
          </p:cNvPr>
          <p:cNvGrpSpPr/>
          <p:nvPr/>
        </p:nvGrpSpPr>
        <p:grpSpPr>
          <a:xfrm>
            <a:off x="347702" y="1919355"/>
            <a:ext cx="4215408" cy="1883297"/>
            <a:chOff x="536102" y="1451894"/>
            <a:chExt cx="2682630" cy="2561415"/>
          </a:xfrm>
        </p:grpSpPr>
        <p:sp>
          <p:nvSpPr>
            <p:cNvPr id="5" name="Rectangle 4">
              <a:extLst>
                <a:ext uri="{FF2B5EF4-FFF2-40B4-BE49-F238E27FC236}">
                  <a16:creationId xmlns:a16="http://schemas.microsoft.com/office/drawing/2014/main" id="{B225FBB0-82B7-47E7-BDB2-BFC12E0EA18D}"/>
                </a:ext>
              </a:extLst>
            </p:cNvPr>
            <p:cNvSpPr/>
            <p:nvPr/>
          </p:nvSpPr>
          <p:spPr>
            <a:xfrm>
              <a:off x="536102" y="1803255"/>
              <a:ext cx="2682630" cy="2210054"/>
            </a:xfrm>
            <a:prstGeom prst="rect">
              <a:avLst/>
            </a:prstGeom>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67232" tIns="33616" rIns="67232" bIns="33616">
              <a:noAutofit/>
            </a:bodyPr>
            <a:lstStyle/>
            <a:p>
              <a:r>
                <a:rPr lang="en-GB" sz="1029">
                  <a:solidFill>
                    <a:schemeClr val="tx2"/>
                  </a:solidFill>
                  <a:latin typeface="Segoe UI Semilight" panose="020B0402040204020203" pitchFamily="34" charset="0"/>
                  <a:cs typeface="Segoe UI Semilight" panose="020B0402040204020203" pitchFamily="34" charset="0"/>
                </a:rPr>
                <a:t>To modernize fundamental application technology and UX design</a:t>
              </a:r>
            </a:p>
            <a:p>
              <a:r>
                <a:rPr lang="en-GB" sz="1029">
                  <a:solidFill>
                    <a:schemeClr val="tx2"/>
                  </a:solidFill>
                  <a:latin typeface="Segoe UI Semilight" panose="020B0402040204020203" pitchFamily="34" charset="0"/>
                  <a:cs typeface="Segoe UI Semilight" panose="020B0402040204020203" pitchFamily="34" charset="0"/>
                </a:rPr>
                <a:t>To handle broader range of accessibility standards</a:t>
              </a:r>
            </a:p>
            <a:p>
              <a:r>
                <a:rPr lang="en-GB" sz="1029">
                  <a:solidFill>
                    <a:schemeClr val="tx2"/>
                  </a:solidFill>
                  <a:latin typeface="Segoe UI Semilight" panose="020B0402040204020203" pitchFamily="34" charset="0"/>
                  <a:cs typeface="Segoe UI Semilight" panose="020B0402040204020203" pitchFamily="34" charset="0"/>
                </a:rPr>
                <a:t>To reduce complexity, cost and time delays caused by</a:t>
              </a:r>
            </a:p>
            <a:p>
              <a:pPr marL="210112" indent="-210112">
                <a:buFont typeface="Arial" panose="020B0604020202020204" pitchFamily="34" charset="0"/>
                <a:buChar char="•"/>
              </a:pPr>
              <a:r>
                <a:rPr lang="en-GB" sz="1029">
                  <a:solidFill>
                    <a:schemeClr val="tx2"/>
                  </a:solidFill>
                  <a:latin typeface="Segoe UI Semilight" panose="020B0402040204020203" pitchFamily="34" charset="0"/>
                  <a:cs typeface="Segoe UI Semilight" panose="020B0402040204020203" pitchFamily="34" charset="0"/>
                </a:rPr>
                <a:t>Duplicated investments across core framework, coding languages, supported browsers of various application clients. </a:t>
              </a:r>
            </a:p>
            <a:p>
              <a:pPr marL="210112" indent="-210112">
                <a:buFont typeface="Arial" panose="020B0604020202020204" pitchFamily="34" charset="0"/>
                <a:buChar char="•"/>
              </a:pPr>
              <a:r>
                <a:rPr lang="en-GB" sz="1029">
                  <a:solidFill>
                    <a:schemeClr val="tx2"/>
                  </a:solidFill>
                  <a:latin typeface="Segoe UI Semilight" panose="020B0402040204020203" pitchFamily="34" charset="0"/>
                  <a:cs typeface="Segoe UI Semilight" panose="020B0402040204020203" pitchFamily="34" charset="0"/>
                </a:rPr>
                <a:t>Forked code base also resulted in feature differences, regressions and timing of fixes and new features, which also impacted you work!</a:t>
              </a:r>
            </a:p>
            <a:p>
              <a:endParaRPr lang="en-GB" sz="1029">
                <a:solidFill>
                  <a:schemeClr val="tx2"/>
                </a:solidFill>
                <a:latin typeface="Segoe UI Semilight" panose="020B0402040204020203" pitchFamily="34" charset="0"/>
                <a:cs typeface="Segoe UI Semilight" panose="020B0402040204020203" pitchFamily="34" charset="0"/>
              </a:endParaRPr>
            </a:p>
            <a:p>
              <a:r>
                <a:rPr lang="en-GB" sz="1029">
                  <a:solidFill>
                    <a:schemeClr val="tx2"/>
                  </a:solidFill>
                  <a:latin typeface="Segoe UI Semilight" panose="020B0402040204020203" pitchFamily="34" charset="0"/>
                  <a:cs typeface="Segoe UI Semilight" panose="020B0402040204020203" pitchFamily="34" charset="0"/>
                </a:rPr>
                <a:t>Unified Interface will also reduce your </a:t>
              </a:r>
              <a:r>
                <a:rPr lang="en-GB" sz="1029" b="1">
                  <a:solidFill>
                    <a:schemeClr val="tx2"/>
                  </a:solidFill>
                  <a:latin typeface="Segoe UI Semilight" panose="020B0402040204020203" pitchFamily="34" charset="0"/>
                  <a:cs typeface="Segoe UI Semilight" panose="020B0402040204020203" pitchFamily="34" charset="0"/>
                </a:rPr>
                <a:t>implementation &amp; support costs!</a:t>
              </a:r>
              <a:endParaRPr lang="en-GB" sz="1029">
                <a:solidFill>
                  <a:schemeClr val="tx2"/>
                </a:solidFill>
                <a:latin typeface="Segoe UI Semilight" panose="020B0402040204020203" pitchFamily="34" charset="0"/>
                <a:cs typeface="Segoe UI Semilight" panose="020B0402040204020203" pitchFamily="34" charset="0"/>
              </a:endParaRPr>
            </a:p>
            <a:p>
              <a:pPr marL="210112" indent="-210112">
                <a:buFont typeface="Arial" panose="020B0604020202020204" pitchFamily="34" charset="0"/>
                <a:buChar char="•"/>
              </a:pPr>
              <a:endParaRPr lang="en-GB" sz="1029">
                <a:solidFill>
                  <a:schemeClr val="tx2"/>
                </a:solidFill>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21562CE4-16A0-4188-AF8F-D3030A220C86}"/>
                </a:ext>
              </a:extLst>
            </p:cNvPr>
            <p:cNvSpPr/>
            <p:nvPr/>
          </p:nvSpPr>
          <p:spPr bwMode="auto">
            <a:xfrm>
              <a:off x="536102" y="1451894"/>
              <a:ext cx="2682629" cy="337928"/>
            </a:xfrm>
            <a:prstGeom prst="rect">
              <a:avLst/>
            </a:prstGeom>
            <a:solidFill>
              <a:srgbClr val="008272"/>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none" lIns="67232" tIns="33616" rIns="67232" bIns="33616" numCol="1" spcCol="0" rtlCol="0" fromWordArt="0" anchor="ctr" anchorCtr="0" forceAA="0" compatLnSpc="1">
              <a:prstTxWarp prst="textNoShape">
                <a:avLst/>
              </a:prstTxWarp>
              <a:noAutofit/>
            </a:bodyPr>
            <a:lstStyle/>
            <a:p>
              <a:pPr>
                <a:spcAft>
                  <a:spcPts val="147"/>
                </a:spcAft>
              </a:pPr>
              <a:r>
                <a:rPr lang="en-US" sz="1029" b="1">
                  <a:solidFill>
                    <a:schemeClr val="bg1"/>
                  </a:solidFill>
                  <a:cs typeface="Segoe UI Semibold" panose="020B0702040204020203" pitchFamily="34" charset="0"/>
                </a:rPr>
                <a:t>Why did Microsoft invest “all-in” on Unified Interface?</a:t>
              </a:r>
            </a:p>
          </p:txBody>
        </p:sp>
      </p:grpSp>
      <p:grpSp>
        <p:nvGrpSpPr>
          <p:cNvPr id="7" name="Group 6">
            <a:extLst>
              <a:ext uri="{FF2B5EF4-FFF2-40B4-BE49-F238E27FC236}">
                <a16:creationId xmlns:a16="http://schemas.microsoft.com/office/drawing/2014/main" id="{8C4883AC-97B5-4D58-BDF9-4CF8C0705DA2}"/>
              </a:ext>
            </a:extLst>
          </p:cNvPr>
          <p:cNvGrpSpPr/>
          <p:nvPr/>
        </p:nvGrpSpPr>
        <p:grpSpPr>
          <a:xfrm>
            <a:off x="4704654" y="1915183"/>
            <a:ext cx="4067117" cy="1868604"/>
            <a:chOff x="536103" y="1451894"/>
            <a:chExt cx="2588261" cy="2132912"/>
          </a:xfrm>
        </p:grpSpPr>
        <p:sp>
          <p:nvSpPr>
            <p:cNvPr id="8" name="Rectangle 7">
              <a:extLst>
                <a:ext uri="{FF2B5EF4-FFF2-40B4-BE49-F238E27FC236}">
                  <a16:creationId xmlns:a16="http://schemas.microsoft.com/office/drawing/2014/main" id="{5A868FFE-5077-4F8A-B7E5-4B742CC3BA78}"/>
                </a:ext>
              </a:extLst>
            </p:cNvPr>
            <p:cNvSpPr/>
            <p:nvPr/>
          </p:nvSpPr>
          <p:spPr>
            <a:xfrm>
              <a:off x="536103" y="1781721"/>
              <a:ext cx="2588261" cy="1803085"/>
            </a:xfrm>
            <a:prstGeom prst="rect">
              <a:avLst/>
            </a:prstGeom>
            <a:solidFill>
              <a:schemeClr val="tx1"/>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lIns="67232" tIns="33616" rIns="67232" bIns="33616">
              <a:noAutofit/>
            </a:bodyPr>
            <a:lstStyle/>
            <a:p>
              <a:r>
                <a:rPr lang="en-GB" sz="1029" dirty="0">
                  <a:solidFill>
                    <a:schemeClr val="bg1"/>
                  </a:solidFill>
                  <a:latin typeface="Segoe UI Semilight" panose="020B0402040204020203" pitchFamily="34" charset="0"/>
                  <a:cs typeface="Segoe UI Semilight" panose="020B0402040204020203" pitchFamily="34" charset="0"/>
                </a:rPr>
                <a:t>Legacy web client support for existing customers will co-exist to allow a period of time for your transition but should not be relied on as the reason to further delay migration to Unified Interface.</a:t>
              </a:r>
              <a:br>
                <a:rPr lang="en-GB" sz="1029" dirty="0">
                  <a:solidFill>
                    <a:schemeClr val="bg1"/>
                  </a:solidFill>
                  <a:latin typeface="Segoe UI Semilight" panose="020B0402040204020203" pitchFamily="34" charset="0"/>
                  <a:cs typeface="Segoe UI Semilight" panose="020B0402040204020203" pitchFamily="34" charset="0"/>
                </a:rPr>
              </a:br>
              <a:endParaRPr lang="en-GB" sz="1029" dirty="0">
                <a:solidFill>
                  <a:schemeClr val="bg1"/>
                </a:solidFill>
                <a:latin typeface="Segoe UI Semilight" panose="020B0402040204020203" pitchFamily="34" charset="0"/>
                <a:cs typeface="Segoe UI Semilight" panose="020B0402040204020203" pitchFamily="34" charset="0"/>
              </a:endParaRPr>
            </a:p>
            <a:p>
              <a:r>
                <a:rPr lang="en-GB" sz="1029" dirty="0">
                  <a:solidFill>
                    <a:schemeClr val="bg1"/>
                  </a:solidFill>
                  <a:latin typeface="Segoe UI Semilight" panose="020B0402040204020203" pitchFamily="34" charset="0"/>
                  <a:cs typeface="Segoe UI Semilight" panose="020B0402040204020203" pitchFamily="34" charset="0"/>
                </a:rPr>
                <a:t>Unified Interface is the strategic direction for all the primary apps &amp; has been the </a:t>
              </a:r>
              <a:r>
                <a:rPr lang="en-GB" sz="1029" i="1" dirty="0">
                  <a:solidFill>
                    <a:schemeClr val="bg1"/>
                  </a:solidFill>
                  <a:latin typeface="Segoe UI Semilight" panose="020B0402040204020203" pitchFamily="34" charset="0"/>
                  <a:cs typeface="Segoe UI Semilight" panose="020B0402040204020203" pitchFamily="34" charset="0"/>
                </a:rPr>
                <a:t>only</a:t>
              </a:r>
              <a:r>
                <a:rPr lang="en-GB" sz="1029" dirty="0">
                  <a:solidFill>
                    <a:schemeClr val="bg1"/>
                  </a:solidFill>
                  <a:latin typeface="Segoe UI Semilight" panose="020B0402040204020203" pitchFamily="34" charset="0"/>
                  <a:cs typeface="Segoe UI Semilight" panose="020B0402040204020203" pitchFamily="34" charset="0"/>
                </a:rPr>
                <a:t> client to receive new product features and future roadmap investments.</a:t>
              </a:r>
            </a:p>
            <a:p>
              <a:endParaRPr lang="en-GB" sz="1029" dirty="0">
                <a:solidFill>
                  <a:schemeClr val="bg1"/>
                </a:solidFill>
                <a:latin typeface="Segoe UI Semilight" panose="020B0402040204020203" pitchFamily="34" charset="0"/>
                <a:cs typeface="Segoe UI Semilight" panose="020B0402040204020203" pitchFamily="34" charset="0"/>
              </a:endParaRPr>
            </a:p>
            <a:p>
              <a:r>
                <a:rPr lang="en-GB" sz="1029" dirty="0">
                  <a:solidFill>
                    <a:schemeClr val="bg1"/>
                  </a:solidFill>
                  <a:latin typeface="Segoe UI Semilight" panose="020B0402040204020203" pitchFamily="34" charset="0"/>
                  <a:cs typeface="Segoe UI Semilight" panose="020B0402040204020203" pitchFamily="34" charset="0"/>
                </a:rPr>
                <a:t>This is your call to action to being your migration journey!</a:t>
              </a:r>
            </a:p>
          </p:txBody>
        </p:sp>
        <p:sp>
          <p:nvSpPr>
            <p:cNvPr id="9" name="Rectangle 8">
              <a:extLst>
                <a:ext uri="{FF2B5EF4-FFF2-40B4-BE49-F238E27FC236}">
                  <a16:creationId xmlns:a16="http://schemas.microsoft.com/office/drawing/2014/main" id="{61621F09-38CE-4DEB-A3C0-037AA7AD5306}"/>
                </a:ext>
              </a:extLst>
            </p:cNvPr>
            <p:cNvSpPr/>
            <p:nvPr/>
          </p:nvSpPr>
          <p:spPr bwMode="auto">
            <a:xfrm>
              <a:off x="536103" y="1451894"/>
              <a:ext cx="2588261" cy="337928"/>
            </a:xfrm>
            <a:prstGeom prst="rect">
              <a:avLst/>
            </a:prstGeom>
            <a:solidFill>
              <a:srgbClr val="D83B01"/>
            </a:solidFill>
            <a:ln>
              <a:solidFill>
                <a:srgbClr val="FF000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none" lIns="67232" tIns="33616" rIns="67232" bIns="33616" numCol="1" spcCol="0" rtlCol="0" fromWordArt="0" anchor="ctr" anchorCtr="0" forceAA="0" compatLnSpc="1">
              <a:prstTxWarp prst="textNoShape">
                <a:avLst/>
              </a:prstTxWarp>
              <a:noAutofit/>
            </a:bodyPr>
            <a:lstStyle/>
            <a:p>
              <a:pPr>
                <a:spcAft>
                  <a:spcPts val="147"/>
                </a:spcAft>
              </a:pPr>
              <a:r>
                <a:rPr lang="en-US" sz="1029" b="1">
                  <a:solidFill>
                    <a:schemeClr val="bg1"/>
                  </a:solidFill>
                  <a:cs typeface="Segoe UI Semibold" panose="020B0702040204020203" pitchFamily="34" charset="0"/>
                </a:rPr>
                <a:t>Important</a:t>
              </a:r>
            </a:p>
          </p:txBody>
        </p:sp>
      </p:grpSp>
      <p:sp>
        <p:nvSpPr>
          <p:cNvPr id="10" name="Rectangle: Rounded Corners 9">
            <a:extLst>
              <a:ext uri="{FF2B5EF4-FFF2-40B4-BE49-F238E27FC236}">
                <a16:creationId xmlns:a16="http://schemas.microsoft.com/office/drawing/2014/main" id="{69272F0A-392A-4D5A-90C2-E403A3323EF5}"/>
              </a:ext>
            </a:extLst>
          </p:cNvPr>
          <p:cNvSpPr/>
          <p:nvPr/>
        </p:nvSpPr>
        <p:spPr bwMode="auto">
          <a:xfrm>
            <a:off x="200043" y="3901124"/>
            <a:ext cx="8743919" cy="1916279"/>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spcBef>
                <a:spcPct val="0"/>
              </a:spcBef>
              <a:spcAft>
                <a:spcPct val="0"/>
              </a:spcAft>
            </a:pPr>
            <a:r>
              <a:rPr lang="en-US" sz="1471" b="1">
                <a:solidFill>
                  <a:schemeClr val="tx1"/>
                </a:solidFill>
                <a:ea typeface="Segoe UI" pitchFamily="34" charset="0"/>
                <a:cs typeface="Segoe UI" pitchFamily="34" charset="0"/>
              </a:rPr>
              <a:t>Dynamics 365 Customer Engagement future state</a:t>
            </a:r>
          </a:p>
        </p:txBody>
      </p:sp>
      <p:sp>
        <p:nvSpPr>
          <p:cNvPr id="21" name="Freeform: Shape 20">
            <a:extLst>
              <a:ext uri="{FF2B5EF4-FFF2-40B4-BE49-F238E27FC236}">
                <a16:creationId xmlns:a16="http://schemas.microsoft.com/office/drawing/2014/main" id="{DAED599C-406E-4E56-9044-50D964256F99}"/>
              </a:ext>
            </a:extLst>
          </p:cNvPr>
          <p:cNvSpPr/>
          <p:nvPr/>
        </p:nvSpPr>
        <p:spPr>
          <a:xfrm>
            <a:off x="301041" y="4412819"/>
            <a:ext cx="2239189" cy="306823"/>
          </a:xfrm>
          <a:custGeom>
            <a:avLst/>
            <a:gdLst>
              <a:gd name="connsiteX0" fmla="*/ 0 w 3045453"/>
              <a:gd name="connsiteY0" fmla="*/ 41730 h 417300"/>
              <a:gd name="connsiteX1" fmla="*/ 41730 w 3045453"/>
              <a:gd name="connsiteY1" fmla="*/ 0 h 417300"/>
              <a:gd name="connsiteX2" fmla="*/ 3003723 w 3045453"/>
              <a:gd name="connsiteY2" fmla="*/ 0 h 417300"/>
              <a:gd name="connsiteX3" fmla="*/ 3045453 w 3045453"/>
              <a:gd name="connsiteY3" fmla="*/ 41730 h 417300"/>
              <a:gd name="connsiteX4" fmla="*/ 3045453 w 3045453"/>
              <a:gd name="connsiteY4" fmla="*/ 375570 h 417300"/>
              <a:gd name="connsiteX5" fmla="*/ 3003723 w 3045453"/>
              <a:gd name="connsiteY5" fmla="*/ 417300 h 417300"/>
              <a:gd name="connsiteX6" fmla="*/ 41730 w 3045453"/>
              <a:gd name="connsiteY6" fmla="*/ 417300 h 417300"/>
              <a:gd name="connsiteX7" fmla="*/ 0 w 3045453"/>
              <a:gd name="connsiteY7" fmla="*/ 375570 h 417300"/>
              <a:gd name="connsiteX8" fmla="*/ 0 w 3045453"/>
              <a:gd name="connsiteY8" fmla="*/ 41730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453" h="417300">
                <a:moveTo>
                  <a:pt x="0" y="41730"/>
                </a:moveTo>
                <a:cubicBezTo>
                  <a:pt x="0" y="18683"/>
                  <a:pt x="18683" y="0"/>
                  <a:pt x="41730" y="0"/>
                </a:cubicBezTo>
                <a:lnTo>
                  <a:pt x="3003723" y="0"/>
                </a:lnTo>
                <a:cubicBezTo>
                  <a:pt x="3026770" y="0"/>
                  <a:pt x="3045453" y="18683"/>
                  <a:pt x="3045453" y="41730"/>
                </a:cubicBezTo>
                <a:lnTo>
                  <a:pt x="3045453" y="375570"/>
                </a:lnTo>
                <a:cubicBezTo>
                  <a:pt x="3045453" y="398617"/>
                  <a:pt x="3026770" y="417300"/>
                  <a:pt x="3003723" y="417300"/>
                </a:cubicBezTo>
                <a:lnTo>
                  <a:pt x="41730" y="417300"/>
                </a:lnTo>
                <a:cubicBezTo>
                  <a:pt x="18683" y="417300"/>
                  <a:pt x="0" y="398617"/>
                  <a:pt x="0" y="375570"/>
                </a:cubicBezTo>
                <a:lnTo>
                  <a:pt x="0" y="41730"/>
                </a:lnTo>
                <a:close/>
              </a:path>
            </a:pathLst>
          </a:custGeom>
          <a:solidFill>
            <a:srgbClr val="75757A"/>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39801" tIns="29529" rIns="39801" bIns="29529" numCol="1" spcCol="1270" anchor="ctr" anchorCtr="0">
            <a:noAutofit/>
          </a:bodyPr>
          <a:lstStyle/>
          <a:p>
            <a:pPr algn="ctr" defTabSz="719050">
              <a:lnSpc>
                <a:spcPct val="90000"/>
              </a:lnSpc>
              <a:spcBef>
                <a:spcPct val="0"/>
              </a:spcBef>
              <a:spcAft>
                <a:spcPct val="35000"/>
              </a:spcAft>
            </a:pPr>
            <a:r>
              <a:rPr lang="en-US" sz="1618" dirty="0"/>
              <a:t>Legacy web client </a:t>
            </a:r>
          </a:p>
        </p:txBody>
      </p:sp>
      <p:sp>
        <p:nvSpPr>
          <p:cNvPr id="22" name="Rectangle: Rounded Corners 21">
            <a:extLst>
              <a:ext uri="{FF2B5EF4-FFF2-40B4-BE49-F238E27FC236}">
                <a16:creationId xmlns:a16="http://schemas.microsoft.com/office/drawing/2014/main" id="{1BFF1FB4-1C7D-4C81-A623-31DF7026A935}"/>
              </a:ext>
            </a:extLst>
          </p:cNvPr>
          <p:cNvSpPr/>
          <p:nvPr/>
        </p:nvSpPr>
        <p:spPr>
          <a:xfrm>
            <a:off x="340363" y="4825722"/>
            <a:ext cx="306823" cy="306823"/>
          </a:xfrm>
          <a:prstGeom prst="roundRect">
            <a:avLst>
              <a:gd name="adj" fmla="val 16670"/>
            </a:avLst>
          </a:prstGeom>
          <a: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9C1CD824-BE19-4DF0-A754-6E7A0C41DF7B}"/>
              </a:ext>
            </a:extLst>
          </p:cNvPr>
          <p:cNvSpPr/>
          <p:nvPr/>
        </p:nvSpPr>
        <p:spPr>
          <a:xfrm>
            <a:off x="652668" y="4825722"/>
            <a:ext cx="1911409" cy="306823"/>
          </a:xfrm>
          <a:custGeom>
            <a:avLst/>
            <a:gdLst>
              <a:gd name="connsiteX0" fmla="*/ 0 w 2599649"/>
              <a:gd name="connsiteY0" fmla="*/ 69564 h 417300"/>
              <a:gd name="connsiteX1" fmla="*/ 69564 w 2599649"/>
              <a:gd name="connsiteY1" fmla="*/ 0 h 417300"/>
              <a:gd name="connsiteX2" fmla="*/ 2530085 w 2599649"/>
              <a:gd name="connsiteY2" fmla="*/ 0 h 417300"/>
              <a:gd name="connsiteX3" fmla="*/ 2599649 w 2599649"/>
              <a:gd name="connsiteY3" fmla="*/ 69564 h 417300"/>
              <a:gd name="connsiteX4" fmla="*/ 2599649 w 2599649"/>
              <a:gd name="connsiteY4" fmla="*/ 347736 h 417300"/>
              <a:gd name="connsiteX5" fmla="*/ 2530085 w 2599649"/>
              <a:gd name="connsiteY5" fmla="*/ 417300 h 417300"/>
              <a:gd name="connsiteX6" fmla="*/ 69564 w 2599649"/>
              <a:gd name="connsiteY6" fmla="*/ 417300 h 417300"/>
              <a:gd name="connsiteX7" fmla="*/ 0 w 2599649"/>
              <a:gd name="connsiteY7" fmla="*/ 347736 h 417300"/>
              <a:gd name="connsiteX8" fmla="*/ 0 w 2599649"/>
              <a:gd name="connsiteY8" fmla="*/ 69564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649" h="417300">
                <a:moveTo>
                  <a:pt x="0" y="69564"/>
                </a:moveTo>
                <a:cubicBezTo>
                  <a:pt x="0" y="31145"/>
                  <a:pt x="31145" y="0"/>
                  <a:pt x="69564" y="0"/>
                </a:cubicBezTo>
                <a:lnTo>
                  <a:pt x="2530085" y="0"/>
                </a:lnTo>
                <a:cubicBezTo>
                  <a:pt x="2568504" y="0"/>
                  <a:pt x="2599649" y="31145"/>
                  <a:pt x="2599649" y="69564"/>
                </a:cubicBezTo>
                <a:lnTo>
                  <a:pt x="2599649" y="347736"/>
                </a:lnTo>
                <a:cubicBezTo>
                  <a:pt x="2599649" y="386155"/>
                  <a:pt x="2568504" y="417300"/>
                  <a:pt x="2530085" y="417300"/>
                </a:cubicBezTo>
                <a:lnTo>
                  <a:pt x="69564" y="417300"/>
                </a:lnTo>
                <a:cubicBezTo>
                  <a:pt x="31145" y="417300"/>
                  <a:pt x="0" y="386155"/>
                  <a:pt x="0" y="347736"/>
                </a:cubicBezTo>
                <a:lnTo>
                  <a:pt x="0" y="69564"/>
                </a:lnTo>
                <a:close/>
              </a:path>
            </a:pathLst>
          </a:custGeom>
          <a:solidFill>
            <a:srgbClr val="75757A"/>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77731" tIns="77731" rIns="77731" bIns="77731" numCol="1" spcCol="1270" anchor="ctr" anchorCtr="0">
            <a:noAutofit/>
          </a:bodyPr>
          <a:lstStyle/>
          <a:p>
            <a:pPr algn="ctr" defTabSz="392209">
              <a:lnSpc>
                <a:spcPct val="90000"/>
              </a:lnSpc>
              <a:spcBef>
                <a:spcPct val="0"/>
              </a:spcBef>
              <a:spcAft>
                <a:spcPct val="35000"/>
              </a:spcAft>
            </a:pPr>
            <a:r>
              <a:rPr lang="en-US" sz="882"/>
              <a:t>Desktop Web Browsers</a:t>
            </a:r>
          </a:p>
        </p:txBody>
      </p:sp>
      <p:sp>
        <p:nvSpPr>
          <p:cNvPr id="24" name="Freeform: Shape 23">
            <a:extLst>
              <a:ext uri="{FF2B5EF4-FFF2-40B4-BE49-F238E27FC236}">
                <a16:creationId xmlns:a16="http://schemas.microsoft.com/office/drawing/2014/main" id="{BC92AEC7-13B1-4357-84AC-B0E1646AC14C}"/>
              </a:ext>
            </a:extLst>
          </p:cNvPr>
          <p:cNvSpPr/>
          <p:nvPr/>
        </p:nvSpPr>
        <p:spPr>
          <a:xfrm>
            <a:off x="2852905" y="4412819"/>
            <a:ext cx="5872202" cy="306823"/>
          </a:xfrm>
          <a:custGeom>
            <a:avLst/>
            <a:gdLst>
              <a:gd name="connsiteX0" fmla="*/ 0 w 7263813"/>
              <a:gd name="connsiteY0" fmla="*/ 41730 h 417300"/>
              <a:gd name="connsiteX1" fmla="*/ 41730 w 7263813"/>
              <a:gd name="connsiteY1" fmla="*/ 0 h 417300"/>
              <a:gd name="connsiteX2" fmla="*/ 7222083 w 7263813"/>
              <a:gd name="connsiteY2" fmla="*/ 0 h 417300"/>
              <a:gd name="connsiteX3" fmla="*/ 7263813 w 7263813"/>
              <a:gd name="connsiteY3" fmla="*/ 41730 h 417300"/>
              <a:gd name="connsiteX4" fmla="*/ 7263813 w 7263813"/>
              <a:gd name="connsiteY4" fmla="*/ 375570 h 417300"/>
              <a:gd name="connsiteX5" fmla="*/ 7222083 w 7263813"/>
              <a:gd name="connsiteY5" fmla="*/ 417300 h 417300"/>
              <a:gd name="connsiteX6" fmla="*/ 41730 w 7263813"/>
              <a:gd name="connsiteY6" fmla="*/ 417300 h 417300"/>
              <a:gd name="connsiteX7" fmla="*/ 0 w 7263813"/>
              <a:gd name="connsiteY7" fmla="*/ 375570 h 417300"/>
              <a:gd name="connsiteX8" fmla="*/ 0 w 7263813"/>
              <a:gd name="connsiteY8" fmla="*/ 41730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3813" h="417300">
                <a:moveTo>
                  <a:pt x="0" y="41730"/>
                </a:moveTo>
                <a:cubicBezTo>
                  <a:pt x="0" y="18683"/>
                  <a:pt x="18683" y="0"/>
                  <a:pt x="41730" y="0"/>
                </a:cubicBezTo>
                <a:lnTo>
                  <a:pt x="7222083" y="0"/>
                </a:lnTo>
                <a:cubicBezTo>
                  <a:pt x="7245130" y="0"/>
                  <a:pt x="7263813" y="18683"/>
                  <a:pt x="7263813" y="41730"/>
                </a:cubicBezTo>
                <a:lnTo>
                  <a:pt x="7263813" y="375570"/>
                </a:lnTo>
                <a:cubicBezTo>
                  <a:pt x="7263813" y="398617"/>
                  <a:pt x="7245130" y="417300"/>
                  <a:pt x="7222083" y="417300"/>
                </a:cubicBezTo>
                <a:lnTo>
                  <a:pt x="41730" y="417300"/>
                </a:lnTo>
                <a:cubicBezTo>
                  <a:pt x="18683" y="417300"/>
                  <a:pt x="0" y="398617"/>
                  <a:pt x="0" y="375570"/>
                </a:cubicBezTo>
                <a:lnTo>
                  <a:pt x="0" y="41730"/>
                </a:lnTo>
                <a:close/>
              </a:path>
            </a:pathLst>
          </a:custGeom>
          <a:solidFill>
            <a:srgbClr val="008575"/>
          </a:solid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39801" tIns="29529" rIns="39801" bIns="29529" numCol="1" spcCol="1270" anchor="ctr" anchorCtr="0">
            <a:noAutofit/>
          </a:bodyPr>
          <a:lstStyle/>
          <a:p>
            <a:pPr algn="ctr" defTabSz="719050">
              <a:lnSpc>
                <a:spcPct val="90000"/>
              </a:lnSpc>
              <a:spcBef>
                <a:spcPct val="0"/>
              </a:spcBef>
              <a:spcAft>
                <a:spcPct val="35000"/>
              </a:spcAft>
            </a:pPr>
            <a:r>
              <a:rPr lang="en-US" sz="1618"/>
              <a:t>Unified Interface</a:t>
            </a:r>
          </a:p>
        </p:txBody>
      </p:sp>
      <p:sp>
        <p:nvSpPr>
          <p:cNvPr id="25" name="Rectangle: Rounded Corners 24">
            <a:extLst>
              <a:ext uri="{FF2B5EF4-FFF2-40B4-BE49-F238E27FC236}">
                <a16:creationId xmlns:a16="http://schemas.microsoft.com/office/drawing/2014/main" id="{02E2881B-E171-481F-A928-89252F8FCA91}"/>
              </a:ext>
            </a:extLst>
          </p:cNvPr>
          <p:cNvSpPr/>
          <p:nvPr/>
        </p:nvSpPr>
        <p:spPr>
          <a:xfrm>
            <a:off x="2863663" y="5254558"/>
            <a:ext cx="306823" cy="306823"/>
          </a:xfrm>
          <a:prstGeom prst="roundRect">
            <a:avLst>
              <a:gd name="adj" fmla="val 16670"/>
            </a:avLst>
          </a:prstGeom>
          <a: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id="{12DE9A08-9553-475C-92CA-A2E2DB4E9B8D}"/>
              </a:ext>
            </a:extLst>
          </p:cNvPr>
          <p:cNvSpPr/>
          <p:nvPr/>
        </p:nvSpPr>
        <p:spPr>
          <a:xfrm>
            <a:off x="3240207" y="5254558"/>
            <a:ext cx="2784480" cy="306823"/>
          </a:xfrm>
          <a:custGeom>
            <a:avLst/>
            <a:gdLst>
              <a:gd name="connsiteX0" fmla="*/ 0 w 2298446"/>
              <a:gd name="connsiteY0" fmla="*/ 69564 h 417300"/>
              <a:gd name="connsiteX1" fmla="*/ 69564 w 2298446"/>
              <a:gd name="connsiteY1" fmla="*/ 0 h 417300"/>
              <a:gd name="connsiteX2" fmla="*/ 2228882 w 2298446"/>
              <a:gd name="connsiteY2" fmla="*/ 0 h 417300"/>
              <a:gd name="connsiteX3" fmla="*/ 2298446 w 2298446"/>
              <a:gd name="connsiteY3" fmla="*/ 69564 h 417300"/>
              <a:gd name="connsiteX4" fmla="*/ 2298446 w 2298446"/>
              <a:gd name="connsiteY4" fmla="*/ 347736 h 417300"/>
              <a:gd name="connsiteX5" fmla="*/ 2228882 w 2298446"/>
              <a:gd name="connsiteY5" fmla="*/ 417300 h 417300"/>
              <a:gd name="connsiteX6" fmla="*/ 69564 w 2298446"/>
              <a:gd name="connsiteY6" fmla="*/ 417300 h 417300"/>
              <a:gd name="connsiteX7" fmla="*/ 0 w 2298446"/>
              <a:gd name="connsiteY7" fmla="*/ 347736 h 417300"/>
              <a:gd name="connsiteX8" fmla="*/ 0 w 2298446"/>
              <a:gd name="connsiteY8" fmla="*/ 69564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8446" h="417300">
                <a:moveTo>
                  <a:pt x="0" y="69564"/>
                </a:moveTo>
                <a:cubicBezTo>
                  <a:pt x="0" y="31145"/>
                  <a:pt x="31145" y="0"/>
                  <a:pt x="69564" y="0"/>
                </a:cubicBezTo>
                <a:lnTo>
                  <a:pt x="2228882" y="0"/>
                </a:lnTo>
                <a:cubicBezTo>
                  <a:pt x="2267301" y="0"/>
                  <a:pt x="2298446" y="31145"/>
                  <a:pt x="2298446" y="69564"/>
                </a:cubicBezTo>
                <a:lnTo>
                  <a:pt x="2298446" y="347736"/>
                </a:lnTo>
                <a:cubicBezTo>
                  <a:pt x="2298446" y="386155"/>
                  <a:pt x="2267301" y="417300"/>
                  <a:pt x="2228882" y="417300"/>
                </a:cubicBezTo>
                <a:lnTo>
                  <a:pt x="69564" y="417300"/>
                </a:lnTo>
                <a:cubicBezTo>
                  <a:pt x="31145" y="417300"/>
                  <a:pt x="0" y="386155"/>
                  <a:pt x="0" y="347736"/>
                </a:cubicBezTo>
                <a:lnTo>
                  <a:pt x="0" y="6956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7731" tIns="77731" rIns="77731" bIns="77731" numCol="1" spcCol="1270" anchor="ctr" anchorCtr="0">
            <a:noAutofit/>
          </a:bodyPr>
          <a:lstStyle/>
          <a:p>
            <a:pPr algn="ctr" defTabSz="392209">
              <a:lnSpc>
                <a:spcPct val="90000"/>
              </a:lnSpc>
              <a:spcBef>
                <a:spcPct val="0"/>
              </a:spcBef>
              <a:spcAft>
                <a:spcPct val="35000"/>
              </a:spcAft>
            </a:pPr>
            <a:r>
              <a:rPr lang="en-US" sz="882"/>
              <a:t>Mobile Apps (Tablet &amp; Phone)</a:t>
            </a:r>
          </a:p>
        </p:txBody>
      </p:sp>
      <p:sp>
        <p:nvSpPr>
          <p:cNvPr id="27" name="Rectangle: Rounded Corners 26">
            <a:extLst>
              <a:ext uri="{FF2B5EF4-FFF2-40B4-BE49-F238E27FC236}">
                <a16:creationId xmlns:a16="http://schemas.microsoft.com/office/drawing/2014/main" id="{92165830-5711-45FF-873B-3B2D44A88EAD}"/>
              </a:ext>
            </a:extLst>
          </p:cNvPr>
          <p:cNvSpPr/>
          <p:nvPr/>
        </p:nvSpPr>
        <p:spPr>
          <a:xfrm>
            <a:off x="6185936" y="5254558"/>
            <a:ext cx="306823" cy="306823"/>
          </a:xfrm>
          <a:prstGeom prst="roundRect">
            <a:avLst>
              <a:gd name="adj" fmla="val 16670"/>
            </a:avLst>
          </a:prstGeom>
          <a: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34D4EB7A-D6A5-40CC-9FEE-52493202BC65}"/>
              </a:ext>
            </a:extLst>
          </p:cNvPr>
          <p:cNvSpPr/>
          <p:nvPr/>
        </p:nvSpPr>
        <p:spPr>
          <a:xfrm>
            <a:off x="6587636" y="5246101"/>
            <a:ext cx="2137473" cy="306823"/>
          </a:xfrm>
          <a:custGeom>
            <a:avLst/>
            <a:gdLst>
              <a:gd name="connsiteX0" fmla="*/ 0 w 1734586"/>
              <a:gd name="connsiteY0" fmla="*/ 69564 h 417300"/>
              <a:gd name="connsiteX1" fmla="*/ 69564 w 1734586"/>
              <a:gd name="connsiteY1" fmla="*/ 0 h 417300"/>
              <a:gd name="connsiteX2" fmla="*/ 1665022 w 1734586"/>
              <a:gd name="connsiteY2" fmla="*/ 0 h 417300"/>
              <a:gd name="connsiteX3" fmla="*/ 1734586 w 1734586"/>
              <a:gd name="connsiteY3" fmla="*/ 69564 h 417300"/>
              <a:gd name="connsiteX4" fmla="*/ 1734586 w 1734586"/>
              <a:gd name="connsiteY4" fmla="*/ 347736 h 417300"/>
              <a:gd name="connsiteX5" fmla="*/ 1665022 w 1734586"/>
              <a:gd name="connsiteY5" fmla="*/ 417300 h 417300"/>
              <a:gd name="connsiteX6" fmla="*/ 69564 w 1734586"/>
              <a:gd name="connsiteY6" fmla="*/ 417300 h 417300"/>
              <a:gd name="connsiteX7" fmla="*/ 0 w 1734586"/>
              <a:gd name="connsiteY7" fmla="*/ 347736 h 417300"/>
              <a:gd name="connsiteX8" fmla="*/ 0 w 1734586"/>
              <a:gd name="connsiteY8" fmla="*/ 69564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86" h="417300">
                <a:moveTo>
                  <a:pt x="0" y="69564"/>
                </a:moveTo>
                <a:cubicBezTo>
                  <a:pt x="0" y="31145"/>
                  <a:pt x="31145" y="0"/>
                  <a:pt x="69564" y="0"/>
                </a:cubicBezTo>
                <a:lnTo>
                  <a:pt x="1665022" y="0"/>
                </a:lnTo>
                <a:cubicBezTo>
                  <a:pt x="1703441" y="0"/>
                  <a:pt x="1734586" y="31145"/>
                  <a:pt x="1734586" y="69564"/>
                </a:cubicBezTo>
                <a:lnTo>
                  <a:pt x="1734586" y="347736"/>
                </a:lnTo>
                <a:cubicBezTo>
                  <a:pt x="1734586" y="386155"/>
                  <a:pt x="1703441" y="417300"/>
                  <a:pt x="1665022" y="417300"/>
                </a:cubicBezTo>
                <a:lnTo>
                  <a:pt x="69564" y="417300"/>
                </a:lnTo>
                <a:cubicBezTo>
                  <a:pt x="31145" y="417300"/>
                  <a:pt x="0" y="386155"/>
                  <a:pt x="0" y="347736"/>
                </a:cubicBezTo>
                <a:lnTo>
                  <a:pt x="0" y="6956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7731" tIns="77731" rIns="77731" bIns="77731" numCol="1" spcCol="1270" anchor="ctr" anchorCtr="0">
            <a:noAutofit/>
          </a:bodyPr>
          <a:lstStyle/>
          <a:p>
            <a:pPr algn="ctr" defTabSz="392209">
              <a:lnSpc>
                <a:spcPct val="90000"/>
              </a:lnSpc>
              <a:spcBef>
                <a:spcPct val="0"/>
              </a:spcBef>
              <a:spcAft>
                <a:spcPct val="35000"/>
              </a:spcAft>
            </a:pPr>
            <a:r>
              <a:rPr lang="en-US" sz="882"/>
              <a:t>App for Outlook</a:t>
            </a:r>
          </a:p>
        </p:txBody>
      </p:sp>
      <p:sp>
        <p:nvSpPr>
          <p:cNvPr id="29" name="Rectangle: Rounded Corners 28">
            <a:extLst>
              <a:ext uri="{FF2B5EF4-FFF2-40B4-BE49-F238E27FC236}">
                <a16:creationId xmlns:a16="http://schemas.microsoft.com/office/drawing/2014/main" id="{80EB17E5-40DD-4AB4-A632-E40480D4CDF5}"/>
              </a:ext>
            </a:extLst>
          </p:cNvPr>
          <p:cNvSpPr/>
          <p:nvPr/>
        </p:nvSpPr>
        <p:spPr>
          <a:xfrm>
            <a:off x="2852906" y="4829473"/>
            <a:ext cx="306823" cy="306823"/>
          </a:xfrm>
          <a:prstGeom prst="roundRect">
            <a:avLst>
              <a:gd name="adj" fmla="val 16670"/>
            </a:avLst>
          </a:prstGeom>
          <a:blipFill rotWithShape="1">
            <a:blip r:embed="rId9">
              <a:extLst>
                <a:ext uri="{96DAC541-7B7A-43D3-8B79-37D633B846F1}">
                  <asvg:svgBlip xmlns:asvg="http://schemas.microsoft.com/office/drawing/2016/SVG/main" r:embed="rId10"/>
                </a:ext>
              </a:extLst>
            </a:blip>
            <a:srcRect/>
            <a:stretch>
              <a:fillRect/>
            </a:stretch>
          </a:blipFill>
          <a:ln>
            <a:no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30" name="Freeform: Shape 29">
            <a:extLst>
              <a:ext uri="{FF2B5EF4-FFF2-40B4-BE49-F238E27FC236}">
                <a16:creationId xmlns:a16="http://schemas.microsoft.com/office/drawing/2014/main" id="{172ED184-29B5-4312-BE3A-EC67CBC14696}"/>
              </a:ext>
            </a:extLst>
          </p:cNvPr>
          <p:cNvSpPr/>
          <p:nvPr/>
        </p:nvSpPr>
        <p:spPr>
          <a:xfrm>
            <a:off x="3221323" y="4825722"/>
            <a:ext cx="5503785" cy="306823"/>
          </a:xfrm>
          <a:custGeom>
            <a:avLst/>
            <a:gdLst>
              <a:gd name="connsiteX0" fmla="*/ 0 w 7070526"/>
              <a:gd name="connsiteY0" fmla="*/ 69564 h 417300"/>
              <a:gd name="connsiteX1" fmla="*/ 69564 w 7070526"/>
              <a:gd name="connsiteY1" fmla="*/ 0 h 417300"/>
              <a:gd name="connsiteX2" fmla="*/ 7000962 w 7070526"/>
              <a:gd name="connsiteY2" fmla="*/ 0 h 417300"/>
              <a:gd name="connsiteX3" fmla="*/ 7070526 w 7070526"/>
              <a:gd name="connsiteY3" fmla="*/ 69564 h 417300"/>
              <a:gd name="connsiteX4" fmla="*/ 7070526 w 7070526"/>
              <a:gd name="connsiteY4" fmla="*/ 347736 h 417300"/>
              <a:gd name="connsiteX5" fmla="*/ 7000962 w 7070526"/>
              <a:gd name="connsiteY5" fmla="*/ 417300 h 417300"/>
              <a:gd name="connsiteX6" fmla="*/ 69564 w 7070526"/>
              <a:gd name="connsiteY6" fmla="*/ 417300 h 417300"/>
              <a:gd name="connsiteX7" fmla="*/ 0 w 7070526"/>
              <a:gd name="connsiteY7" fmla="*/ 347736 h 417300"/>
              <a:gd name="connsiteX8" fmla="*/ 0 w 7070526"/>
              <a:gd name="connsiteY8" fmla="*/ 69564 h 4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0526" h="417300">
                <a:moveTo>
                  <a:pt x="0" y="69564"/>
                </a:moveTo>
                <a:cubicBezTo>
                  <a:pt x="0" y="31145"/>
                  <a:pt x="31145" y="0"/>
                  <a:pt x="69564" y="0"/>
                </a:cubicBezTo>
                <a:lnTo>
                  <a:pt x="7000962" y="0"/>
                </a:lnTo>
                <a:cubicBezTo>
                  <a:pt x="7039381" y="0"/>
                  <a:pt x="7070526" y="31145"/>
                  <a:pt x="7070526" y="69564"/>
                </a:cubicBezTo>
                <a:lnTo>
                  <a:pt x="7070526" y="347736"/>
                </a:lnTo>
                <a:cubicBezTo>
                  <a:pt x="7070526" y="386155"/>
                  <a:pt x="7039381" y="417300"/>
                  <a:pt x="7000962" y="417300"/>
                </a:cubicBezTo>
                <a:lnTo>
                  <a:pt x="69564" y="417300"/>
                </a:lnTo>
                <a:cubicBezTo>
                  <a:pt x="31145" y="417300"/>
                  <a:pt x="0" y="386155"/>
                  <a:pt x="0" y="347736"/>
                </a:cubicBezTo>
                <a:lnTo>
                  <a:pt x="0" y="6956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7731" tIns="77731" rIns="77731" bIns="77731" numCol="1" spcCol="1270" anchor="ctr" anchorCtr="0">
            <a:noAutofit/>
          </a:bodyPr>
          <a:lstStyle/>
          <a:p>
            <a:pPr algn="ctr" defTabSz="392209">
              <a:lnSpc>
                <a:spcPct val="90000"/>
              </a:lnSpc>
              <a:spcBef>
                <a:spcPct val="0"/>
              </a:spcBef>
              <a:spcAft>
                <a:spcPct val="35000"/>
              </a:spcAft>
            </a:pPr>
            <a:r>
              <a:rPr lang="en-US" sz="882"/>
              <a:t>Modern Responsive Web Experience (Desktop Web Browsers &amp; Mobile Web Browsers)</a:t>
            </a:r>
          </a:p>
        </p:txBody>
      </p:sp>
    </p:spTree>
    <p:extLst>
      <p:ext uri="{BB962C8B-B14F-4D97-AF65-F5344CB8AC3E}">
        <p14:creationId xmlns:p14="http://schemas.microsoft.com/office/powerpoint/2010/main" val="1477740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1000"/>
                                        <p:tgtEl>
                                          <p:spTgt spid="29"/>
                                        </p:tgtEl>
                                      </p:cBhvr>
                                    </p:animEffect>
                                    <p:anim calcmode="lin" valueType="num">
                                      <p:cBhvr>
                                        <p:cTn id="57" dur="1000" fill="hold"/>
                                        <p:tgtEl>
                                          <p:spTgt spid="29"/>
                                        </p:tgtEl>
                                        <p:attrNameLst>
                                          <p:attrName>ppt_x</p:attrName>
                                        </p:attrNameLst>
                                      </p:cBhvr>
                                      <p:tavLst>
                                        <p:tav tm="0">
                                          <p:val>
                                            <p:strVal val="#ppt_x"/>
                                          </p:val>
                                        </p:tav>
                                        <p:tav tm="100000">
                                          <p:val>
                                            <p:strVal val="#ppt_x"/>
                                          </p:val>
                                        </p:tav>
                                      </p:tavLst>
                                    </p:anim>
                                    <p:anim calcmode="lin" valueType="num">
                                      <p:cBhvr>
                                        <p:cTn id="58" dur="1000" fill="hold"/>
                                        <p:tgtEl>
                                          <p:spTgt spid="2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1000"/>
                                        <p:tgtEl>
                                          <p:spTgt spid="30"/>
                                        </p:tgtEl>
                                      </p:cBhvr>
                                    </p:animEffect>
                                    <p:anim calcmode="lin" valueType="num">
                                      <p:cBhvr>
                                        <p:cTn id="62" dur="1000" fill="hold"/>
                                        <p:tgtEl>
                                          <p:spTgt spid="30"/>
                                        </p:tgtEl>
                                        <p:attrNameLst>
                                          <p:attrName>ppt_x</p:attrName>
                                        </p:attrNameLst>
                                      </p:cBhvr>
                                      <p:tavLst>
                                        <p:tav tm="0">
                                          <p:val>
                                            <p:strVal val="#ppt_x"/>
                                          </p:val>
                                        </p:tav>
                                        <p:tav tm="100000">
                                          <p:val>
                                            <p:strVal val="#ppt_x"/>
                                          </p:val>
                                        </p:tav>
                                      </p:tavLst>
                                    </p:anim>
                                    <p:anim calcmode="lin" valueType="num">
                                      <p:cBhvr>
                                        <p:cTn id="6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animBg="1"/>
      <p:bldP spid="23" grpId="0" animBg="1"/>
      <p:bldP spid="24" grpId="0" animBg="1"/>
      <p:bldP spid="26" grpId="0" animBg="1"/>
      <p:bldP spid="28"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3059E8-4BE0-8143-9CB2-9DD53C1AA481}"/>
              </a:ext>
            </a:extLst>
          </p:cNvPr>
          <p:cNvSpPr>
            <a:spLocks noGrp="1"/>
          </p:cNvSpPr>
          <p:nvPr>
            <p:ph type="title"/>
          </p:nvPr>
        </p:nvSpPr>
        <p:spPr>
          <a:xfrm>
            <a:off x="341998" y="3218550"/>
            <a:ext cx="4480151" cy="1060937"/>
          </a:xfrm>
        </p:spPr>
        <p:txBody>
          <a:bodyPr/>
          <a:lstStyle/>
          <a:p>
            <a:r>
              <a:rPr lang="en-US" sz="3235" b="1" u="sng"/>
              <a:t>Why should </a:t>
            </a:r>
            <a:r>
              <a:rPr lang="en-US" sz="3235" u="sng"/>
              <a:t>you</a:t>
            </a:r>
            <a:r>
              <a:rPr lang="en-US" sz="3235" b="1" u="sng"/>
              <a:t> move </a:t>
            </a:r>
            <a:r>
              <a:rPr lang="en-US" sz="3235" b="1"/>
              <a:t>to </a:t>
            </a:r>
            <a:r>
              <a:rPr lang="en-US" sz="3235"/>
              <a:t>Unified Interface?</a:t>
            </a:r>
          </a:p>
        </p:txBody>
      </p:sp>
    </p:spTree>
    <p:extLst>
      <p:ext uri="{BB962C8B-B14F-4D97-AF65-F5344CB8AC3E}">
        <p14:creationId xmlns:p14="http://schemas.microsoft.com/office/powerpoint/2010/main" val="77991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B66F-EAB9-4859-87A8-F702B48239DF}"/>
              </a:ext>
            </a:extLst>
          </p:cNvPr>
          <p:cNvSpPr>
            <a:spLocks noGrp="1"/>
          </p:cNvSpPr>
          <p:nvPr>
            <p:ph type="title"/>
          </p:nvPr>
        </p:nvSpPr>
        <p:spPr/>
        <p:txBody>
          <a:bodyPr>
            <a:normAutofit fontScale="90000"/>
          </a:bodyPr>
          <a:lstStyle/>
          <a:p>
            <a:r>
              <a:rPr lang="en-US"/>
              <a:t>Why you should care to move to Unified Interface:</a:t>
            </a:r>
          </a:p>
        </p:txBody>
      </p:sp>
      <p:sp>
        <p:nvSpPr>
          <p:cNvPr id="3" name="Title 2">
            <a:extLst>
              <a:ext uri="{FF2B5EF4-FFF2-40B4-BE49-F238E27FC236}">
                <a16:creationId xmlns:a16="http://schemas.microsoft.com/office/drawing/2014/main" id="{D7C4EB28-A30F-44CB-BB4A-9B0EBAB30A38}"/>
              </a:ext>
            </a:extLst>
          </p:cNvPr>
          <p:cNvSpPr txBox="1">
            <a:spLocks/>
          </p:cNvSpPr>
          <p:nvPr/>
        </p:nvSpPr>
        <p:spPr>
          <a:xfrm>
            <a:off x="432527" y="1193776"/>
            <a:ext cx="8101439" cy="407331"/>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en-US" sz="2059"/>
          </a:p>
        </p:txBody>
      </p:sp>
      <p:sp>
        <p:nvSpPr>
          <p:cNvPr id="4" name="Content Placeholder 3">
            <a:extLst>
              <a:ext uri="{FF2B5EF4-FFF2-40B4-BE49-F238E27FC236}">
                <a16:creationId xmlns:a16="http://schemas.microsoft.com/office/drawing/2014/main" id="{26F41338-46C7-413A-935B-4EA9B4475FC8}"/>
              </a:ext>
            </a:extLst>
          </p:cNvPr>
          <p:cNvSpPr txBox="1">
            <a:spLocks/>
          </p:cNvSpPr>
          <p:nvPr/>
        </p:nvSpPr>
        <p:spPr>
          <a:xfrm>
            <a:off x="529170" y="4417182"/>
            <a:ext cx="8249485" cy="136671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71" dirty="0"/>
              <a:t>Microsoft has already enabled all native first party applications on the Unified Interface for</a:t>
            </a:r>
            <a:br>
              <a:rPr lang="en-US" sz="1471" dirty="0"/>
            </a:br>
            <a:r>
              <a:rPr lang="en-US" sz="1471" dirty="0"/>
              <a:t>Dynamics 365 Customer Engagement </a:t>
            </a:r>
            <a:r>
              <a:rPr lang="en-US" sz="1471" dirty="0">
                <a:solidFill>
                  <a:srgbClr val="75757A"/>
                </a:solidFill>
              </a:rPr>
              <a:t>(Sales, Customer Service, Marketing, Field Service, </a:t>
            </a:r>
            <a:r>
              <a:rPr lang="en-US" sz="1471" dirty="0" err="1">
                <a:solidFill>
                  <a:srgbClr val="75757A"/>
                </a:solidFill>
              </a:rPr>
              <a:t>etc</a:t>
            </a:r>
            <a:r>
              <a:rPr lang="en-US" sz="1471" dirty="0">
                <a:solidFill>
                  <a:srgbClr val="75757A"/>
                </a:solidFill>
              </a:rPr>
              <a:t>)</a:t>
            </a:r>
          </a:p>
          <a:p>
            <a:endParaRPr lang="en-US" sz="1471" dirty="0"/>
          </a:p>
          <a:p>
            <a:r>
              <a:rPr lang="en-US" sz="1471" dirty="0">
                <a:solidFill>
                  <a:srgbClr val="C00000"/>
                </a:solidFill>
              </a:rPr>
              <a:t>Important:</a:t>
            </a:r>
            <a:r>
              <a:rPr lang="en-US" sz="1471" dirty="0"/>
              <a:t> There is no investment in new features or improvements to the legacy web client. </a:t>
            </a:r>
          </a:p>
        </p:txBody>
      </p:sp>
      <p:sp>
        <p:nvSpPr>
          <p:cNvPr id="7" name="Oval 6">
            <a:extLst>
              <a:ext uri="{FF2B5EF4-FFF2-40B4-BE49-F238E27FC236}">
                <a16:creationId xmlns:a16="http://schemas.microsoft.com/office/drawing/2014/main" id="{DD063E2B-26C5-439B-BD0F-FA9F87C48FA7}"/>
              </a:ext>
            </a:extLst>
          </p:cNvPr>
          <p:cNvSpPr/>
          <p:nvPr/>
        </p:nvSpPr>
        <p:spPr>
          <a:xfrm>
            <a:off x="291422" y="2879284"/>
            <a:ext cx="693695" cy="693695"/>
          </a:xfrm>
          <a:prstGeom prst="ellipse">
            <a:avLst/>
          </a:prstGeom>
          <a:solidFill>
            <a:schemeClr val="bg1">
              <a:lumMod val="95000"/>
            </a:schemeClr>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8" name="Rectangle 7" descr="Pyramid with levels">
            <a:extLst>
              <a:ext uri="{FF2B5EF4-FFF2-40B4-BE49-F238E27FC236}">
                <a16:creationId xmlns:a16="http://schemas.microsoft.com/office/drawing/2014/main" id="{1CA49B93-27E5-42B5-A431-BCDBFC9B2281}"/>
              </a:ext>
            </a:extLst>
          </p:cNvPr>
          <p:cNvSpPr/>
          <p:nvPr/>
        </p:nvSpPr>
        <p:spPr>
          <a:xfrm>
            <a:off x="437098" y="3024960"/>
            <a:ext cx="402343" cy="402343"/>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B1612EFB-F0FC-4B86-8F35-B552D600A885}"/>
              </a:ext>
            </a:extLst>
          </p:cNvPr>
          <p:cNvSpPr/>
          <p:nvPr/>
        </p:nvSpPr>
        <p:spPr>
          <a:xfrm>
            <a:off x="1133765" y="2879284"/>
            <a:ext cx="1073358" cy="693695"/>
          </a:xfrm>
          <a:custGeom>
            <a:avLst/>
            <a:gdLst>
              <a:gd name="connsiteX0" fmla="*/ 0 w 2223902"/>
              <a:gd name="connsiteY0" fmla="*/ 0 h 943474"/>
              <a:gd name="connsiteX1" fmla="*/ 2223902 w 2223902"/>
              <a:gd name="connsiteY1" fmla="*/ 0 h 943474"/>
              <a:gd name="connsiteX2" fmla="*/ 2223902 w 2223902"/>
              <a:gd name="connsiteY2" fmla="*/ 943474 h 943474"/>
              <a:gd name="connsiteX3" fmla="*/ 0 w 2223902"/>
              <a:gd name="connsiteY3" fmla="*/ 943474 h 943474"/>
              <a:gd name="connsiteX4" fmla="*/ 0 w 2223902"/>
              <a:gd name="connsiteY4" fmla="*/ 0 h 94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902" h="943474">
                <a:moveTo>
                  <a:pt x="0" y="0"/>
                </a:moveTo>
                <a:lnTo>
                  <a:pt x="2223902" y="0"/>
                </a:lnTo>
                <a:lnTo>
                  <a:pt x="2223902" y="943474"/>
                </a:lnTo>
                <a:lnTo>
                  <a:pt x="0" y="94347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915154">
              <a:spcBef>
                <a:spcPct val="0"/>
              </a:spcBef>
              <a:spcAft>
                <a:spcPct val="35000"/>
              </a:spcAft>
            </a:pPr>
            <a:r>
              <a:rPr lang="en-US" sz="1471"/>
              <a:t>Optimize Investment</a:t>
            </a:r>
          </a:p>
        </p:txBody>
      </p:sp>
      <p:sp>
        <p:nvSpPr>
          <p:cNvPr id="10" name="Oval 9">
            <a:extLst>
              <a:ext uri="{FF2B5EF4-FFF2-40B4-BE49-F238E27FC236}">
                <a16:creationId xmlns:a16="http://schemas.microsoft.com/office/drawing/2014/main" id="{8967D97F-F415-4630-B7AC-F4E91E1F14C9}"/>
              </a:ext>
            </a:extLst>
          </p:cNvPr>
          <p:cNvSpPr/>
          <p:nvPr/>
        </p:nvSpPr>
        <p:spPr>
          <a:xfrm>
            <a:off x="2553490" y="2879284"/>
            <a:ext cx="693695" cy="693695"/>
          </a:xfrm>
          <a:prstGeom prst="ellipse">
            <a:avLst/>
          </a:prstGeom>
          <a:solidFill>
            <a:schemeClr val="bg1">
              <a:lumMod val="95000"/>
            </a:schemeClr>
          </a:solidFill>
          <a:ln>
            <a:noFill/>
          </a:ln>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21214599-A1F2-496F-9003-6C23A2B629BF}"/>
              </a:ext>
            </a:extLst>
          </p:cNvPr>
          <p:cNvSpPr/>
          <p:nvPr/>
        </p:nvSpPr>
        <p:spPr>
          <a:xfrm>
            <a:off x="3380384" y="2879284"/>
            <a:ext cx="1246544" cy="693695"/>
          </a:xfrm>
          <a:custGeom>
            <a:avLst/>
            <a:gdLst>
              <a:gd name="connsiteX0" fmla="*/ 0 w 2582729"/>
              <a:gd name="connsiteY0" fmla="*/ 0 h 943474"/>
              <a:gd name="connsiteX1" fmla="*/ 2582729 w 2582729"/>
              <a:gd name="connsiteY1" fmla="*/ 0 h 943474"/>
              <a:gd name="connsiteX2" fmla="*/ 2582729 w 2582729"/>
              <a:gd name="connsiteY2" fmla="*/ 943474 h 943474"/>
              <a:gd name="connsiteX3" fmla="*/ 0 w 2582729"/>
              <a:gd name="connsiteY3" fmla="*/ 943474 h 943474"/>
              <a:gd name="connsiteX4" fmla="*/ 0 w 2582729"/>
              <a:gd name="connsiteY4" fmla="*/ 0 h 94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729" h="943474">
                <a:moveTo>
                  <a:pt x="0" y="0"/>
                </a:moveTo>
                <a:lnTo>
                  <a:pt x="2582729" y="0"/>
                </a:lnTo>
                <a:lnTo>
                  <a:pt x="2582729" y="943474"/>
                </a:lnTo>
                <a:lnTo>
                  <a:pt x="0" y="94347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915154">
              <a:spcBef>
                <a:spcPct val="0"/>
              </a:spcBef>
              <a:spcAft>
                <a:spcPct val="35000"/>
              </a:spcAft>
            </a:pPr>
            <a:r>
              <a:rPr lang="en-US" sz="1471"/>
              <a:t>Introduce </a:t>
            </a:r>
            <a:br>
              <a:rPr lang="en-US" sz="1471"/>
            </a:br>
            <a:r>
              <a:rPr lang="en-US" sz="1471"/>
              <a:t>Exciting UI</a:t>
            </a:r>
          </a:p>
        </p:txBody>
      </p:sp>
      <p:sp>
        <p:nvSpPr>
          <p:cNvPr id="13" name="Oval 12">
            <a:extLst>
              <a:ext uri="{FF2B5EF4-FFF2-40B4-BE49-F238E27FC236}">
                <a16:creationId xmlns:a16="http://schemas.microsoft.com/office/drawing/2014/main" id="{625AB9D2-F574-48D0-A7E7-4DD00ED683F4}"/>
              </a:ext>
            </a:extLst>
          </p:cNvPr>
          <p:cNvSpPr/>
          <p:nvPr/>
        </p:nvSpPr>
        <p:spPr>
          <a:xfrm>
            <a:off x="6906148" y="2879284"/>
            <a:ext cx="693695" cy="693695"/>
          </a:xfrm>
          <a:prstGeom prst="ellipse">
            <a:avLst/>
          </a:prstGeom>
          <a:solidFill>
            <a:schemeClr val="bg1">
              <a:lumMod val="95000"/>
            </a:schemeClr>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 name="Rectangle 13" descr="Gauge">
            <a:extLst>
              <a:ext uri="{FF2B5EF4-FFF2-40B4-BE49-F238E27FC236}">
                <a16:creationId xmlns:a16="http://schemas.microsoft.com/office/drawing/2014/main" id="{E7E86C09-4461-48E3-AA7A-D0CBBE5C09C5}"/>
              </a:ext>
            </a:extLst>
          </p:cNvPr>
          <p:cNvSpPr/>
          <p:nvPr/>
        </p:nvSpPr>
        <p:spPr>
          <a:xfrm>
            <a:off x="7065830" y="2975938"/>
            <a:ext cx="402343" cy="40234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41F7FD80-A175-448E-9856-E7791C647E76}"/>
              </a:ext>
            </a:extLst>
          </p:cNvPr>
          <p:cNvSpPr/>
          <p:nvPr/>
        </p:nvSpPr>
        <p:spPr>
          <a:xfrm>
            <a:off x="7748490" y="2879284"/>
            <a:ext cx="1073358" cy="693695"/>
          </a:xfrm>
          <a:custGeom>
            <a:avLst/>
            <a:gdLst>
              <a:gd name="connsiteX0" fmla="*/ 0 w 2223902"/>
              <a:gd name="connsiteY0" fmla="*/ 0 h 943474"/>
              <a:gd name="connsiteX1" fmla="*/ 2223902 w 2223902"/>
              <a:gd name="connsiteY1" fmla="*/ 0 h 943474"/>
              <a:gd name="connsiteX2" fmla="*/ 2223902 w 2223902"/>
              <a:gd name="connsiteY2" fmla="*/ 943474 h 943474"/>
              <a:gd name="connsiteX3" fmla="*/ 0 w 2223902"/>
              <a:gd name="connsiteY3" fmla="*/ 943474 h 943474"/>
              <a:gd name="connsiteX4" fmla="*/ 0 w 2223902"/>
              <a:gd name="connsiteY4" fmla="*/ 0 h 94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902" h="943474">
                <a:moveTo>
                  <a:pt x="0" y="0"/>
                </a:moveTo>
                <a:lnTo>
                  <a:pt x="2223902" y="0"/>
                </a:lnTo>
                <a:lnTo>
                  <a:pt x="2223902" y="943474"/>
                </a:lnTo>
                <a:lnTo>
                  <a:pt x="0" y="94347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915154">
              <a:spcBef>
                <a:spcPct val="0"/>
              </a:spcBef>
              <a:spcAft>
                <a:spcPct val="35000"/>
              </a:spcAft>
            </a:pPr>
            <a:r>
              <a:rPr lang="en-US" sz="1471"/>
              <a:t>Improve Performance</a:t>
            </a:r>
          </a:p>
        </p:txBody>
      </p:sp>
      <p:sp>
        <p:nvSpPr>
          <p:cNvPr id="16" name="Oval 15">
            <a:extLst>
              <a:ext uri="{FF2B5EF4-FFF2-40B4-BE49-F238E27FC236}">
                <a16:creationId xmlns:a16="http://schemas.microsoft.com/office/drawing/2014/main" id="{16A913A8-6CCF-4CFA-8634-9E774F4F37EC}"/>
              </a:ext>
            </a:extLst>
          </p:cNvPr>
          <p:cNvSpPr/>
          <p:nvPr/>
        </p:nvSpPr>
        <p:spPr>
          <a:xfrm>
            <a:off x="4684058" y="2879284"/>
            <a:ext cx="693695" cy="693695"/>
          </a:xfrm>
          <a:prstGeom prst="ellipse">
            <a:avLst/>
          </a:prstGeom>
          <a:solidFill>
            <a:schemeClr val="bg1">
              <a:lumMod val="95000"/>
            </a:schemeClr>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7" name="Rectangle 16" descr="Lightbulb and gear">
            <a:extLst>
              <a:ext uri="{FF2B5EF4-FFF2-40B4-BE49-F238E27FC236}">
                <a16:creationId xmlns:a16="http://schemas.microsoft.com/office/drawing/2014/main" id="{B18A2484-9EE1-46F1-947A-B30C2567F4BF}"/>
              </a:ext>
            </a:extLst>
          </p:cNvPr>
          <p:cNvSpPr/>
          <p:nvPr/>
        </p:nvSpPr>
        <p:spPr>
          <a:xfrm>
            <a:off x="4829734" y="3024960"/>
            <a:ext cx="402343" cy="402343"/>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8" name="Freeform: Shape 17">
            <a:extLst>
              <a:ext uri="{FF2B5EF4-FFF2-40B4-BE49-F238E27FC236}">
                <a16:creationId xmlns:a16="http://schemas.microsoft.com/office/drawing/2014/main" id="{F05A9A0A-A34C-4FBC-BE33-9B822794B1F8}"/>
              </a:ext>
            </a:extLst>
          </p:cNvPr>
          <p:cNvSpPr/>
          <p:nvPr/>
        </p:nvSpPr>
        <p:spPr>
          <a:xfrm>
            <a:off x="5510953" y="2879284"/>
            <a:ext cx="1246544" cy="693695"/>
          </a:xfrm>
          <a:custGeom>
            <a:avLst/>
            <a:gdLst>
              <a:gd name="connsiteX0" fmla="*/ 0 w 2582729"/>
              <a:gd name="connsiteY0" fmla="*/ 0 h 943474"/>
              <a:gd name="connsiteX1" fmla="*/ 2582729 w 2582729"/>
              <a:gd name="connsiteY1" fmla="*/ 0 h 943474"/>
              <a:gd name="connsiteX2" fmla="*/ 2582729 w 2582729"/>
              <a:gd name="connsiteY2" fmla="*/ 943474 h 943474"/>
              <a:gd name="connsiteX3" fmla="*/ 0 w 2582729"/>
              <a:gd name="connsiteY3" fmla="*/ 943474 h 943474"/>
              <a:gd name="connsiteX4" fmla="*/ 0 w 2582729"/>
              <a:gd name="connsiteY4" fmla="*/ 0 h 94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2729" h="943474">
                <a:moveTo>
                  <a:pt x="0" y="0"/>
                </a:moveTo>
                <a:lnTo>
                  <a:pt x="2582729" y="0"/>
                </a:lnTo>
                <a:lnTo>
                  <a:pt x="2582729" y="943474"/>
                </a:lnTo>
                <a:lnTo>
                  <a:pt x="0" y="94347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915154">
              <a:spcBef>
                <a:spcPct val="0"/>
              </a:spcBef>
              <a:spcAft>
                <a:spcPct val="35000"/>
              </a:spcAft>
            </a:pPr>
            <a:r>
              <a:rPr lang="en-US" sz="1471"/>
              <a:t>Enhance  </a:t>
            </a:r>
            <a:br>
              <a:rPr lang="en-US" sz="1471"/>
            </a:br>
            <a:r>
              <a:rPr lang="en-US" sz="1471"/>
              <a:t>Productivity</a:t>
            </a:r>
          </a:p>
        </p:txBody>
      </p:sp>
      <p:pic>
        <p:nvPicPr>
          <p:cNvPr id="6" name="Graphic 5" descr="Diamond">
            <a:extLst>
              <a:ext uri="{FF2B5EF4-FFF2-40B4-BE49-F238E27FC236}">
                <a16:creationId xmlns:a16="http://schemas.microsoft.com/office/drawing/2014/main" id="{FD4785B2-7DE0-49D7-82A2-55E0BF14FC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00207" y="3024958"/>
            <a:ext cx="407332" cy="407332"/>
          </a:xfrm>
          <a:prstGeom prst="rect">
            <a:avLst/>
          </a:prstGeom>
        </p:spPr>
      </p:pic>
    </p:spTree>
    <p:extLst>
      <p:ext uri="{BB962C8B-B14F-4D97-AF65-F5344CB8AC3E}">
        <p14:creationId xmlns:p14="http://schemas.microsoft.com/office/powerpoint/2010/main" val="866156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animEffect transition="in" filter="fade">
                                      <p:cBhvr>
                                        <p:cTn id="51" dur="500"/>
                                        <p:tgtEl>
                                          <p:spTgt spid="4">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2" end="2"/>
                                            </p:txEl>
                                          </p:spTgt>
                                        </p:tgtEl>
                                        <p:attrNameLst>
                                          <p:attrName>style.visibility</p:attrName>
                                        </p:attrNameLst>
                                      </p:cBhvr>
                                      <p:to>
                                        <p:strVal val="visible"/>
                                      </p:to>
                                    </p:set>
                                    <p:animEffect transition="in" filter="fade">
                                      <p:cBhvr>
                                        <p:cTn id="5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CD53F-6954-4088-94CC-06685A233F55}"/>
              </a:ext>
            </a:extLst>
          </p:cNvPr>
          <p:cNvSpPr>
            <a:spLocks noGrp="1"/>
          </p:cNvSpPr>
          <p:nvPr>
            <p:ph type="title"/>
          </p:nvPr>
        </p:nvSpPr>
        <p:spPr>
          <a:xfrm>
            <a:off x="299328" y="1340246"/>
            <a:ext cx="8678101" cy="302310"/>
          </a:xfrm>
        </p:spPr>
        <p:txBody>
          <a:bodyPr>
            <a:normAutofit fontScale="90000"/>
          </a:bodyPr>
          <a:lstStyle/>
          <a:p>
            <a:r>
              <a:rPr lang="en-US" dirty="0"/>
              <a:t>Unified Interface introduces many new features over the legacy web client </a:t>
            </a:r>
          </a:p>
        </p:txBody>
      </p:sp>
      <p:graphicFrame>
        <p:nvGraphicFramePr>
          <p:cNvPr id="4" name="Content Placeholder 2">
            <a:extLst>
              <a:ext uri="{FF2B5EF4-FFF2-40B4-BE49-F238E27FC236}">
                <a16:creationId xmlns:a16="http://schemas.microsoft.com/office/drawing/2014/main" id="{5A0A6B35-FE6C-49B1-A397-45592118A37A}"/>
              </a:ext>
            </a:extLst>
          </p:cNvPr>
          <p:cNvGraphicFramePr>
            <a:graphicFrameLocks/>
          </p:cNvGraphicFramePr>
          <p:nvPr/>
        </p:nvGraphicFramePr>
        <p:xfrm>
          <a:off x="212438" y="2251321"/>
          <a:ext cx="2474505" cy="3115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2">
            <a:extLst>
              <a:ext uri="{FF2B5EF4-FFF2-40B4-BE49-F238E27FC236}">
                <a16:creationId xmlns:a16="http://schemas.microsoft.com/office/drawing/2014/main" id="{BB1A8F1B-D711-4CC9-B29B-77362C9DA873}"/>
              </a:ext>
            </a:extLst>
          </p:cNvPr>
          <p:cNvGraphicFramePr>
            <a:graphicFrameLocks/>
          </p:cNvGraphicFramePr>
          <p:nvPr/>
        </p:nvGraphicFramePr>
        <p:xfrm>
          <a:off x="6026360" y="2355189"/>
          <a:ext cx="2835177" cy="31152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Content Placeholder 2">
            <a:extLst>
              <a:ext uri="{FF2B5EF4-FFF2-40B4-BE49-F238E27FC236}">
                <a16:creationId xmlns:a16="http://schemas.microsoft.com/office/drawing/2014/main" id="{D0DC300E-E863-4558-B505-DC744993A326}"/>
              </a:ext>
            </a:extLst>
          </p:cNvPr>
          <p:cNvGraphicFramePr>
            <a:graphicFrameLocks/>
          </p:cNvGraphicFramePr>
          <p:nvPr/>
        </p:nvGraphicFramePr>
        <p:xfrm>
          <a:off x="3047615" y="2251321"/>
          <a:ext cx="2835177" cy="311528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cxnSp>
        <p:nvCxnSpPr>
          <p:cNvPr id="7" name="Straight Connector 6">
            <a:extLst>
              <a:ext uri="{FF2B5EF4-FFF2-40B4-BE49-F238E27FC236}">
                <a16:creationId xmlns:a16="http://schemas.microsoft.com/office/drawing/2014/main" id="{46702C79-009F-421A-8D08-B5545F5BE488}"/>
              </a:ext>
            </a:extLst>
          </p:cNvPr>
          <p:cNvCxnSpPr/>
          <p:nvPr/>
        </p:nvCxnSpPr>
        <p:spPr>
          <a:xfrm>
            <a:off x="2904043" y="2407685"/>
            <a:ext cx="0" cy="306278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A2F8F4B-4CAE-4A3D-9E66-86D66E4CEAF0}"/>
              </a:ext>
            </a:extLst>
          </p:cNvPr>
          <p:cNvCxnSpPr/>
          <p:nvPr/>
        </p:nvCxnSpPr>
        <p:spPr>
          <a:xfrm>
            <a:off x="5882790" y="2407685"/>
            <a:ext cx="0" cy="306278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334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52DF-1689-4C3F-B043-62710C2141FD}"/>
              </a:ext>
            </a:extLst>
          </p:cNvPr>
          <p:cNvSpPr>
            <a:spLocks noGrp="1"/>
          </p:cNvSpPr>
          <p:nvPr>
            <p:ph type="title"/>
          </p:nvPr>
        </p:nvSpPr>
        <p:spPr/>
        <p:txBody>
          <a:bodyPr>
            <a:normAutofit fontScale="90000"/>
          </a:bodyPr>
          <a:lstStyle/>
          <a:p>
            <a:r>
              <a:rPr lang="en-US"/>
              <a:t>Unified Interface is </a:t>
            </a:r>
            <a:r>
              <a:rPr lang="en-US">
                <a:solidFill>
                  <a:srgbClr val="008575"/>
                </a:solidFill>
              </a:rPr>
              <a:t>the only</a:t>
            </a:r>
            <a:r>
              <a:rPr lang="en-US"/>
              <a:t> place to benefit from opportunity to</a:t>
            </a:r>
          </a:p>
        </p:txBody>
      </p:sp>
      <p:sp>
        <p:nvSpPr>
          <p:cNvPr id="3" name="Title 2">
            <a:extLst>
              <a:ext uri="{FF2B5EF4-FFF2-40B4-BE49-F238E27FC236}">
                <a16:creationId xmlns:a16="http://schemas.microsoft.com/office/drawing/2014/main" id="{DBF25D65-782C-4412-A29A-9A6BD7EBEBB2}"/>
              </a:ext>
            </a:extLst>
          </p:cNvPr>
          <p:cNvSpPr txBox="1">
            <a:spLocks/>
          </p:cNvSpPr>
          <p:nvPr/>
        </p:nvSpPr>
        <p:spPr>
          <a:xfrm>
            <a:off x="432527" y="1193776"/>
            <a:ext cx="8101439" cy="407331"/>
          </a:xfrm>
          <a:prstGeom prst="rect">
            <a:avLst/>
          </a:prstGeom>
        </p:spPr>
        <p:txBody>
          <a:bodyPr vert="horz" wrap="square" lIns="0" tIns="67232" rIns="107571" bIns="67232" rtlCol="0" anchor="t">
            <a:normAutofit lnSpcReduction="100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en-US" sz="2059"/>
          </a:p>
        </p:txBody>
      </p:sp>
      <p:sp>
        <p:nvSpPr>
          <p:cNvPr id="6" name="Oval 5">
            <a:extLst>
              <a:ext uri="{FF2B5EF4-FFF2-40B4-BE49-F238E27FC236}">
                <a16:creationId xmlns:a16="http://schemas.microsoft.com/office/drawing/2014/main" id="{39C1B62D-9F20-472F-B151-9144DB02F386}"/>
              </a:ext>
            </a:extLst>
          </p:cNvPr>
          <p:cNvSpPr/>
          <p:nvPr/>
        </p:nvSpPr>
        <p:spPr>
          <a:xfrm>
            <a:off x="1314156" y="2044005"/>
            <a:ext cx="818202" cy="818202"/>
          </a:xfrm>
          <a:prstGeom prst="ellipse">
            <a:avLst/>
          </a:prstGeom>
          <a:solidFill>
            <a:schemeClr val="bg1">
              <a:lumMod val="95000"/>
            </a:schemeClr>
          </a:solidFill>
        </p:spPr>
        <p:style>
          <a:lnRef idx="0">
            <a:schemeClr val="dk2">
              <a:hueOff val="0"/>
              <a:satOff val="0"/>
              <a:lumOff val="0"/>
              <a:alphaOff val="0"/>
            </a:schemeClr>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Rectangle 6" descr="Loading">
            <a:extLst>
              <a:ext uri="{FF2B5EF4-FFF2-40B4-BE49-F238E27FC236}">
                <a16:creationId xmlns:a16="http://schemas.microsoft.com/office/drawing/2014/main" id="{93DC54A4-78FA-4537-95DB-A7455ED7B348}"/>
              </a:ext>
            </a:extLst>
          </p:cNvPr>
          <p:cNvSpPr/>
          <p:nvPr/>
        </p:nvSpPr>
        <p:spPr>
          <a:xfrm>
            <a:off x="1485981" y="2215830"/>
            <a:ext cx="474557" cy="47455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6BE109B0-C6C4-43A1-944E-693039E4521A}"/>
              </a:ext>
            </a:extLst>
          </p:cNvPr>
          <p:cNvSpPr/>
          <p:nvPr/>
        </p:nvSpPr>
        <p:spPr>
          <a:xfrm>
            <a:off x="2307687" y="2044005"/>
            <a:ext cx="1928618" cy="818202"/>
          </a:xfrm>
          <a:custGeom>
            <a:avLst/>
            <a:gdLst>
              <a:gd name="connsiteX0" fmla="*/ 0 w 2623054"/>
              <a:gd name="connsiteY0" fmla="*/ 0 h 1112811"/>
              <a:gd name="connsiteX1" fmla="*/ 2623054 w 2623054"/>
              <a:gd name="connsiteY1" fmla="*/ 0 h 1112811"/>
              <a:gd name="connsiteX2" fmla="*/ 2623054 w 2623054"/>
              <a:gd name="connsiteY2" fmla="*/ 1112811 h 1112811"/>
              <a:gd name="connsiteX3" fmla="*/ 0 w 2623054"/>
              <a:gd name="connsiteY3" fmla="*/ 1112811 h 1112811"/>
              <a:gd name="connsiteX4" fmla="*/ 0 w 2623054"/>
              <a:gd name="connsiteY4" fmla="*/ 0 h 111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054" h="1112811">
                <a:moveTo>
                  <a:pt x="0" y="0"/>
                </a:moveTo>
                <a:lnTo>
                  <a:pt x="2623054" y="0"/>
                </a:lnTo>
                <a:lnTo>
                  <a:pt x="2623054" y="1112811"/>
                </a:lnTo>
                <a:lnTo>
                  <a:pt x="0" y="111281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653682">
              <a:spcBef>
                <a:spcPct val="0"/>
              </a:spcBef>
              <a:spcAft>
                <a:spcPct val="35000"/>
              </a:spcAft>
            </a:pPr>
            <a:r>
              <a:rPr lang="en-US" sz="1471"/>
              <a:t>Onboard easily to Mobile and Outlook</a:t>
            </a:r>
          </a:p>
        </p:txBody>
      </p:sp>
      <p:sp>
        <p:nvSpPr>
          <p:cNvPr id="9" name="Oval 8">
            <a:extLst>
              <a:ext uri="{FF2B5EF4-FFF2-40B4-BE49-F238E27FC236}">
                <a16:creationId xmlns:a16="http://schemas.microsoft.com/office/drawing/2014/main" id="{115207A2-3AE9-47C4-82B3-305D46571CAC}"/>
              </a:ext>
            </a:extLst>
          </p:cNvPr>
          <p:cNvSpPr/>
          <p:nvPr/>
        </p:nvSpPr>
        <p:spPr>
          <a:xfrm>
            <a:off x="4572352" y="2044005"/>
            <a:ext cx="818202" cy="818202"/>
          </a:xfrm>
          <a:prstGeom prst="ellipse">
            <a:avLst/>
          </a:prstGeom>
          <a:solidFill>
            <a:schemeClr val="bg1">
              <a:lumMod val="95000"/>
            </a:schemeClr>
          </a:solidFill>
        </p:spPr>
        <p:style>
          <a:lnRef idx="0">
            <a:schemeClr val="dk2">
              <a:hueOff val="0"/>
              <a:satOff val="0"/>
              <a:lumOff val="0"/>
              <a:alphaOff val="0"/>
            </a:schemeClr>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10" name="Rectangle 9" descr="Diamond">
            <a:extLst>
              <a:ext uri="{FF2B5EF4-FFF2-40B4-BE49-F238E27FC236}">
                <a16:creationId xmlns:a16="http://schemas.microsoft.com/office/drawing/2014/main" id="{EC0CCA8D-C164-40BA-B3FB-32F0A4CE4A48}"/>
              </a:ext>
            </a:extLst>
          </p:cNvPr>
          <p:cNvSpPr/>
          <p:nvPr/>
        </p:nvSpPr>
        <p:spPr>
          <a:xfrm>
            <a:off x="4744176" y="2215830"/>
            <a:ext cx="474557" cy="474557"/>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2CD12774-0309-468D-AA04-CDA503A03A77}"/>
              </a:ext>
            </a:extLst>
          </p:cNvPr>
          <p:cNvSpPr/>
          <p:nvPr/>
        </p:nvSpPr>
        <p:spPr>
          <a:xfrm>
            <a:off x="5410291" y="2044005"/>
            <a:ext cx="2239800" cy="818202"/>
          </a:xfrm>
          <a:custGeom>
            <a:avLst/>
            <a:gdLst>
              <a:gd name="connsiteX0" fmla="*/ 0 w 3046284"/>
              <a:gd name="connsiteY0" fmla="*/ 0 h 1112811"/>
              <a:gd name="connsiteX1" fmla="*/ 3046284 w 3046284"/>
              <a:gd name="connsiteY1" fmla="*/ 0 h 1112811"/>
              <a:gd name="connsiteX2" fmla="*/ 3046284 w 3046284"/>
              <a:gd name="connsiteY2" fmla="*/ 1112811 h 1112811"/>
              <a:gd name="connsiteX3" fmla="*/ 0 w 3046284"/>
              <a:gd name="connsiteY3" fmla="*/ 1112811 h 1112811"/>
              <a:gd name="connsiteX4" fmla="*/ 0 w 3046284"/>
              <a:gd name="connsiteY4" fmla="*/ 0 h 111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6284" h="1112811">
                <a:moveTo>
                  <a:pt x="0" y="0"/>
                </a:moveTo>
                <a:lnTo>
                  <a:pt x="3046284" y="0"/>
                </a:lnTo>
                <a:lnTo>
                  <a:pt x="3046284" y="1112811"/>
                </a:lnTo>
                <a:lnTo>
                  <a:pt x="0" y="111281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653682">
              <a:spcBef>
                <a:spcPct val="0"/>
              </a:spcBef>
              <a:spcAft>
                <a:spcPct val="35000"/>
              </a:spcAft>
            </a:pPr>
            <a:r>
              <a:rPr lang="en-US" sz="1471"/>
              <a:t>Use New Controls </a:t>
            </a:r>
            <a:br>
              <a:rPr lang="en-US" sz="1471"/>
            </a:br>
            <a:r>
              <a:rPr lang="en-US" sz="1471"/>
              <a:t>Fields &amp; Views</a:t>
            </a:r>
          </a:p>
        </p:txBody>
      </p:sp>
      <p:sp>
        <p:nvSpPr>
          <p:cNvPr id="12" name="Oval 11">
            <a:extLst>
              <a:ext uri="{FF2B5EF4-FFF2-40B4-BE49-F238E27FC236}">
                <a16:creationId xmlns:a16="http://schemas.microsoft.com/office/drawing/2014/main" id="{4B3E5139-B1AB-44D6-B713-D989F6812818}"/>
              </a:ext>
            </a:extLst>
          </p:cNvPr>
          <p:cNvSpPr/>
          <p:nvPr/>
        </p:nvSpPr>
        <p:spPr>
          <a:xfrm>
            <a:off x="1314156" y="3503128"/>
            <a:ext cx="818202" cy="818202"/>
          </a:xfrm>
          <a:prstGeom prst="ellipse">
            <a:avLst/>
          </a:prstGeom>
          <a:solidFill>
            <a:schemeClr val="bg1">
              <a:lumMod val="95000"/>
            </a:schemeClr>
          </a:solidFill>
        </p:spPr>
        <p:style>
          <a:lnRef idx="0">
            <a:schemeClr val="dk2">
              <a:hueOff val="0"/>
              <a:satOff val="0"/>
              <a:lumOff val="0"/>
              <a:alphaOff val="0"/>
            </a:schemeClr>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13" name="Rectangle 12" descr="Tools">
            <a:extLst>
              <a:ext uri="{FF2B5EF4-FFF2-40B4-BE49-F238E27FC236}">
                <a16:creationId xmlns:a16="http://schemas.microsoft.com/office/drawing/2014/main" id="{15A198B8-0E9E-40CA-BB46-609C45355EE0}"/>
              </a:ext>
            </a:extLst>
          </p:cNvPr>
          <p:cNvSpPr/>
          <p:nvPr/>
        </p:nvSpPr>
        <p:spPr>
          <a:xfrm>
            <a:off x="1485981" y="3674952"/>
            <a:ext cx="474557" cy="47455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AB9C8AB7-0611-4EF3-8831-674FEEFA469C}"/>
              </a:ext>
            </a:extLst>
          </p:cNvPr>
          <p:cNvSpPr/>
          <p:nvPr/>
        </p:nvSpPr>
        <p:spPr>
          <a:xfrm>
            <a:off x="2307687" y="3503128"/>
            <a:ext cx="1928618" cy="818202"/>
          </a:xfrm>
          <a:custGeom>
            <a:avLst/>
            <a:gdLst>
              <a:gd name="connsiteX0" fmla="*/ 0 w 2623054"/>
              <a:gd name="connsiteY0" fmla="*/ 0 h 1112811"/>
              <a:gd name="connsiteX1" fmla="*/ 2623054 w 2623054"/>
              <a:gd name="connsiteY1" fmla="*/ 0 h 1112811"/>
              <a:gd name="connsiteX2" fmla="*/ 2623054 w 2623054"/>
              <a:gd name="connsiteY2" fmla="*/ 1112811 h 1112811"/>
              <a:gd name="connsiteX3" fmla="*/ 0 w 2623054"/>
              <a:gd name="connsiteY3" fmla="*/ 1112811 h 1112811"/>
              <a:gd name="connsiteX4" fmla="*/ 0 w 2623054"/>
              <a:gd name="connsiteY4" fmla="*/ 0 h 111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054" h="1112811">
                <a:moveTo>
                  <a:pt x="0" y="0"/>
                </a:moveTo>
                <a:lnTo>
                  <a:pt x="2623054" y="0"/>
                </a:lnTo>
                <a:lnTo>
                  <a:pt x="2623054" y="1112811"/>
                </a:lnTo>
                <a:lnTo>
                  <a:pt x="0" y="111281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653682">
              <a:spcBef>
                <a:spcPct val="0"/>
              </a:spcBef>
              <a:spcAft>
                <a:spcPct val="35000"/>
              </a:spcAft>
            </a:pPr>
            <a:r>
              <a:rPr lang="en-US" sz="1471"/>
              <a:t>Use PowerApps Component Framework </a:t>
            </a:r>
          </a:p>
        </p:txBody>
      </p:sp>
      <p:sp>
        <p:nvSpPr>
          <p:cNvPr id="15" name="Oval 14">
            <a:extLst>
              <a:ext uri="{FF2B5EF4-FFF2-40B4-BE49-F238E27FC236}">
                <a16:creationId xmlns:a16="http://schemas.microsoft.com/office/drawing/2014/main" id="{27970482-0B30-4266-AC7E-63CEAEBC494A}"/>
              </a:ext>
            </a:extLst>
          </p:cNvPr>
          <p:cNvSpPr/>
          <p:nvPr/>
        </p:nvSpPr>
        <p:spPr>
          <a:xfrm>
            <a:off x="4572352" y="3503128"/>
            <a:ext cx="818202" cy="818202"/>
          </a:xfrm>
          <a:prstGeom prst="ellipse">
            <a:avLst/>
          </a:prstGeom>
          <a:solidFill>
            <a:schemeClr val="bg1">
              <a:lumMod val="95000"/>
            </a:schemeClr>
          </a:solidFill>
        </p:spPr>
        <p:style>
          <a:lnRef idx="0">
            <a:schemeClr val="dk2">
              <a:hueOff val="0"/>
              <a:satOff val="0"/>
              <a:lumOff val="0"/>
              <a:alphaOff val="0"/>
            </a:schemeClr>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16" name="Rectangle 15" descr="Easel">
            <a:extLst>
              <a:ext uri="{FF2B5EF4-FFF2-40B4-BE49-F238E27FC236}">
                <a16:creationId xmlns:a16="http://schemas.microsoft.com/office/drawing/2014/main" id="{DE3A7C2C-63E4-4750-A45D-12C405D2A024}"/>
              </a:ext>
            </a:extLst>
          </p:cNvPr>
          <p:cNvSpPr/>
          <p:nvPr/>
        </p:nvSpPr>
        <p:spPr>
          <a:xfrm>
            <a:off x="4744176" y="3674952"/>
            <a:ext cx="474557" cy="47455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B6B14E53-8EC6-4A2F-8AD2-B3ACEAD2A4AD}"/>
              </a:ext>
            </a:extLst>
          </p:cNvPr>
          <p:cNvSpPr/>
          <p:nvPr/>
        </p:nvSpPr>
        <p:spPr>
          <a:xfrm>
            <a:off x="5565882" y="3503128"/>
            <a:ext cx="1928618" cy="818202"/>
          </a:xfrm>
          <a:custGeom>
            <a:avLst/>
            <a:gdLst>
              <a:gd name="connsiteX0" fmla="*/ 0 w 2623054"/>
              <a:gd name="connsiteY0" fmla="*/ 0 h 1112811"/>
              <a:gd name="connsiteX1" fmla="*/ 2623054 w 2623054"/>
              <a:gd name="connsiteY1" fmla="*/ 0 h 1112811"/>
              <a:gd name="connsiteX2" fmla="*/ 2623054 w 2623054"/>
              <a:gd name="connsiteY2" fmla="*/ 1112811 h 1112811"/>
              <a:gd name="connsiteX3" fmla="*/ 0 w 2623054"/>
              <a:gd name="connsiteY3" fmla="*/ 1112811 h 1112811"/>
              <a:gd name="connsiteX4" fmla="*/ 0 w 2623054"/>
              <a:gd name="connsiteY4" fmla="*/ 0 h 111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054" h="1112811">
                <a:moveTo>
                  <a:pt x="0" y="0"/>
                </a:moveTo>
                <a:lnTo>
                  <a:pt x="2623054" y="0"/>
                </a:lnTo>
                <a:lnTo>
                  <a:pt x="2623054" y="1112811"/>
                </a:lnTo>
                <a:lnTo>
                  <a:pt x="0" y="111281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653682">
              <a:spcBef>
                <a:spcPct val="0"/>
              </a:spcBef>
              <a:spcAft>
                <a:spcPct val="35000"/>
              </a:spcAft>
            </a:pPr>
            <a:r>
              <a:rPr lang="en-US" sz="1471"/>
              <a:t>Embed PowerApp Canvas Experiences</a:t>
            </a:r>
          </a:p>
        </p:txBody>
      </p:sp>
      <p:sp>
        <p:nvSpPr>
          <p:cNvPr id="18" name="Oval 17">
            <a:extLst>
              <a:ext uri="{FF2B5EF4-FFF2-40B4-BE49-F238E27FC236}">
                <a16:creationId xmlns:a16="http://schemas.microsoft.com/office/drawing/2014/main" id="{DA4023B9-2F9D-4ACE-87BB-75F59A4C3186}"/>
              </a:ext>
            </a:extLst>
          </p:cNvPr>
          <p:cNvSpPr/>
          <p:nvPr/>
        </p:nvSpPr>
        <p:spPr>
          <a:xfrm>
            <a:off x="1314156" y="4962250"/>
            <a:ext cx="818202" cy="818202"/>
          </a:xfrm>
          <a:prstGeom prst="ellipse">
            <a:avLst/>
          </a:prstGeom>
          <a:solidFill>
            <a:schemeClr val="bg1">
              <a:lumMod val="95000"/>
            </a:schemeClr>
          </a:solidFill>
        </p:spPr>
        <p:style>
          <a:lnRef idx="0">
            <a:schemeClr val="dk2">
              <a:hueOff val="0"/>
              <a:satOff val="0"/>
              <a:lumOff val="0"/>
              <a:alphaOff val="0"/>
            </a:schemeClr>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19" name="Rectangle 18" descr="Statistics">
            <a:extLst>
              <a:ext uri="{FF2B5EF4-FFF2-40B4-BE49-F238E27FC236}">
                <a16:creationId xmlns:a16="http://schemas.microsoft.com/office/drawing/2014/main" id="{1610BE76-2322-4A05-AC9E-F81C6389B671}"/>
              </a:ext>
            </a:extLst>
          </p:cNvPr>
          <p:cNvSpPr/>
          <p:nvPr/>
        </p:nvSpPr>
        <p:spPr>
          <a:xfrm>
            <a:off x="1485981" y="5134074"/>
            <a:ext cx="474557" cy="474557"/>
          </a:xfrm>
          <a:prstGeom prst="rect">
            <a:avLst/>
          </a:prstGeom>
          <a:blipFill>
            <a:blip r:embed="rId11">
              <a:extLst>
                <a:ext uri="{96DAC541-7B7A-43D3-8B79-37D633B846F1}">
                  <asvg:svgBlip xmlns:asvg="http://schemas.microsoft.com/office/drawing/2016/SVG/main" r:embed="rId12"/>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6EEC4F4D-5833-453C-A359-7CF68A19182E}"/>
              </a:ext>
            </a:extLst>
          </p:cNvPr>
          <p:cNvSpPr/>
          <p:nvPr/>
        </p:nvSpPr>
        <p:spPr>
          <a:xfrm>
            <a:off x="2307687" y="4962250"/>
            <a:ext cx="1928618" cy="818202"/>
          </a:xfrm>
          <a:custGeom>
            <a:avLst/>
            <a:gdLst>
              <a:gd name="connsiteX0" fmla="*/ 0 w 2623054"/>
              <a:gd name="connsiteY0" fmla="*/ 0 h 1112811"/>
              <a:gd name="connsiteX1" fmla="*/ 2623054 w 2623054"/>
              <a:gd name="connsiteY1" fmla="*/ 0 h 1112811"/>
              <a:gd name="connsiteX2" fmla="*/ 2623054 w 2623054"/>
              <a:gd name="connsiteY2" fmla="*/ 1112811 h 1112811"/>
              <a:gd name="connsiteX3" fmla="*/ 0 w 2623054"/>
              <a:gd name="connsiteY3" fmla="*/ 1112811 h 1112811"/>
              <a:gd name="connsiteX4" fmla="*/ 0 w 2623054"/>
              <a:gd name="connsiteY4" fmla="*/ 0 h 111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054" h="1112811">
                <a:moveTo>
                  <a:pt x="0" y="0"/>
                </a:moveTo>
                <a:lnTo>
                  <a:pt x="2623054" y="0"/>
                </a:lnTo>
                <a:lnTo>
                  <a:pt x="2623054" y="1112811"/>
                </a:lnTo>
                <a:lnTo>
                  <a:pt x="0" y="111281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653682">
              <a:spcBef>
                <a:spcPct val="0"/>
              </a:spcBef>
              <a:spcAft>
                <a:spcPct val="35000"/>
              </a:spcAft>
            </a:pPr>
            <a:r>
              <a:rPr lang="en-US" sz="1471"/>
              <a:t>Add Contextual </a:t>
            </a:r>
            <a:br>
              <a:rPr lang="en-US" sz="1471"/>
            </a:br>
            <a:r>
              <a:rPr lang="en-US" sz="1471"/>
              <a:t>PowerBI to Forms</a:t>
            </a:r>
          </a:p>
        </p:txBody>
      </p:sp>
      <p:sp>
        <p:nvSpPr>
          <p:cNvPr id="21" name="Oval 20">
            <a:extLst>
              <a:ext uri="{FF2B5EF4-FFF2-40B4-BE49-F238E27FC236}">
                <a16:creationId xmlns:a16="http://schemas.microsoft.com/office/drawing/2014/main" id="{040DCAA0-D2A5-4A10-B4DF-DC9EAE021653}"/>
              </a:ext>
            </a:extLst>
          </p:cNvPr>
          <p:cNvSpPr/>
          <p:nvPr/>
        </p:nvSpPr>
        <p:spPr>
          <a:xfrm>
            <a:off x="4572352" y="4962250"/>
            <a:ext cx="818202" cy="818202"/>
          </a:xfrm>
          <a:prstGeom prst="ellipse">
            <a:avLst/>
          </a:prstGeom>
          <a:solidFill>
            <a:schemeClr val="bg1">
              <a:lumMod val="95000"/>
            </a:schemeClr>
          </a:solidFill>
        </p:spPr>
        <p:style>
          <a:lnRef idx="0">
            <a:schemeClr val="dk2">
              <a:hueOff val="0"/>
              <a:satOff val="0"/>
              <a:lumOff val="0"/>
              <a:alphaOff val="0"/>
            </a:schemeClr>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22" name="Rectangle 21" descr="Gauge">
            <a:extLst>
              <a:ext uri="{FF2B5EF4-FFF2-40B4-BE49-F238E27FC236}">
                <a16:creationId xmlns:a16="http://schemas.microsoft.com/office/drawing/2014/main" id="{84AC9971-7DCE-4E24-B2DD-0BEAFEFC480E}"/>
              </a:ext>
            </a:extLst>
          </p:cNvPr>
          <p:cNvSpPr/>
          <p:nvPr/>
        </p:nvSpPr>
        <p:spPr>
          <a:xfrm>
            <a:off x="4758185" y="5036026"/>
            <a:ext cx="474557" cy="474557"/>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5B68E141-1C52-4C78-BA0B-4544C7CF193E}"/>
              </a:ext>
            </a:extLst>
          </p:cNvPr>
          <p:cNvSpPr/>
          <p:nvPr/>
        </p:nvSpPr>
        <p:spPr>
          <a:xfrm>
            <a:off x="5565882" y="4962250"/>
            <a:ext cx="1928618" cy="818202"/>
          </a:xfrm>
          <a:custGeom>
            <a:avLst/>
            <a:gdLst>
              <a:gd name="connsiteX0" fmla="*/ 0 w 2623054"/>
              <a:gd name="connsiteY0" fmla="*/ 0 h 1112811"/>
              <a:gd name="connsiteX1" fmla="*/ 2623054 w 2623054"/>
              <a:gd name="connsiteY1" fmla="*/ 0 h 1112811"/>
              <a:gd name="connsiteX2" fmla="*/ 2623054 w 2623054"/>
              <a:gd name="connsiteY2" fmla="*/ 1112811 h 1112811"/>
              <a:gd name="connsiteX3" fmla="*/ 0 w 2623054"/>
              <a:gd name="connsiteY3" fmla="*/ 1112811 h 1112811"/>
              <a:gd name="connsiteX4" fmla="*/ 0 w 2623054"/>
              <a:gd name="connsiteY4" fmla="*/ 0 h 1112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054" h="1112811">
                <a:moveTo>
                  <a:pt x="0" y="0"/>
                </a:moveTo>
                <a:lnTo>
                  <a:pt x="2623054" y="0"/>
                </a:lnTo>
                <a:lnTo>
                  <a:pt x="2623054" y="1112811"/>
                </a:lnTo>
                <a:lnTo>
                  <a:pt x="0" y="111281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653682">
              <a:spcBef>
                <a:spcPct val="0"/>
              </a:spcBef>
              <a:spcAft>
                <a:spcPct val="35000"/>
              </a:spcAft>
            </a:pPr>
            <a:r>
              <a:rPr lang="en-US" sz="1471"/>
              <a:t>Gain Performance in</a:t>
            </a:r>
            <a:br>
              <a:rPr lang="en-US" sz="1471"/>
            </a:br>
            <a:r>
              <a:rPr lang="en-US" sz="1471"/>
              <a:t>UI &amp; Task Efficiency</a:t>
            </a:r>
          </a:p>
        </p:txBody>
      </p:sp>
    </p:spTree>
    <p:extLst>
      <p:ext uri="{BB962C8B-B14F-4D97-AF65-F5344CB8AC3E}">
        <p14:creationId xmlns:p14="http://schemas.microsoft.com/office/powerpoint/2010/main" val="348259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7" grpId="0"/>
      <p:bldP spid="20"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372F6-EAC8-472B-A1CB-CC14C993A190}"/>
              </a:ext>
            </a:extLst>
          </p:cNvPr>
          <p:cNvSpPr>
            <a:spLocks noGrp="1"/>
          </p:cNvSpPr>
          <p:nvPr>
            <p:ph type="title"/>
          </p:nvPr>
        </p:nvSpPr>
        <p:spPr/>
        <p:txBody>
          <a:bodyPr/>
          <a:lstStyle/>
          <a:p>
            <a:r>
              <a:rPr lang="en-US" dirty="0"/>
              <a:t>Unified Interface </a:t>
            </a:r>
            <a:r>
              <a:rPr lang="en-US" dirty="0">
                <a:solidFill>
                  <a:srgbClr val="30E5D0"/>
                </a:solidFill>
              </a:rPr>
              <a:t>performance improvements </a:t>
            </a:r>
            <a:endParaRPr lang="en-US" dirty="0"/>
          </a:p>
        </p:txBody>
      </p:sp>
      <p:sp>
        <p:nvSpPr>
          <p:cNvPr id="11" name="Text Placeholder 12">
            <a:extLst>
              <a:ext uri="{FF2B5EF4-FFF2-40B4-BE49-F238E27FC236}">
                <a16:creationId xmlns:a16="http://schemas.microsoft.com/office/drawing/2014/main" id="{43A05B60-EB65-411A-9BAD-F499A5F4B964}"/>
              </a:ext>
            </a:extLst>
          </p:cNvPr>
          <p:cNvSpPr txBox="1">
            <a:spLocks/>
          </p:cNvSpPr>
          <p:nvPr/>
        </p:nvSpPr>
        <p:spPr>
          <a:xfrm>
            <a:off x="668172" y="2182295"/>
            <a:ext cx="1465706" cy="1000475"/>
          </a:xfrm>
          <a:prstGeom prst="rect">
            <a:avLst/>
          </a:prstGeom>
        </p:spPr>
        <p:txBody>
          <a:bodyPr vert="horz" lIns="67232" tIns="33616" rIns="67232" bIns="33616" rtlCol="0">
            <a:normAutofit/>
          </a:bodyPr>
          <a:lstStyle>
            <a:lvl1pPr marL="0" indent="0" algn="l" defTabSz="914400" rtl="0" eaLnBrk="1" latinLnBrk="0" hangingPunct="1">
              <a:lnSpc>
                <a:spcPct val="90000"/>
              </a:lnSpc>
              <a:spcBef>
                <a:spcPts val="1000"/>
              </a:spcBef>
              <a:buFont typeface="Arial" panose="020B0604020202020204" pitchFamily="34" charset="0"/>
              <a:buNone/>
              <a:defRPr sz="9600" kern="1200">
                <a:solidFill>
                  <a:schemeClr val="accent1"/>
                </a:solidFill>
                <a:latin typeface="Segoe MDL2 Assets" pitchFamily="2"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941">
                <a:solidFill>
                  <a:srgbClr val="30E5D0"/>
                </a:solidFill>
                <a:latin typeface="Segoe UI Light" panose="020B0502040204020203" pitchFamily="34" charset="0"/>
                <a:cs typeface="Segoe UI Light" panose="020B0502040204020203" pitchFamily="34" charset="0"/>
              </a:rPr>
              <a:t>63%</a:t>
            </a:r>
          </a:p>
          <a:p>
            <a:pPr lvl="0" algn="ctr">
              <a:defRPr/>
            </a:pPr>
            <a:r>
              <a:rPr lang="en-US" sz="1324">
                <a:solidFill>
                  <a:schemeClr val="tx2"/>
                </a:solidFill>
                <a:latin typeface="+mn-lt"/>
                <a:cs typeface="Segoe UI Semibold" panose="020B0502040204020203" pitchFamily="34" charset="0"/>
              </a:rPr>
              <a:t>Improvement in grid load</a:t>
            </a:r>
          </a:p>
        </p:txBody>
      </p:sp>
      <p:sp>
        <p:nvSpPr>
          <p:cNvPr id="12" name="Text Placeholder 12">
            <a:extLst>
              <a:ext uri="{FF2B5EF4-FFF2-40B4-BE49-F238E27FC236}">
                <a16:creationId xmlns:a16="http://schemas.microsoft.com/office/drawing/2014/main" id="{B6E6E02E-1A71-4FBA-B3F5-70139FC45B13}"/>
              </a:ext>
            </a:extLst>
          </p:cNvPr>
          <p:cNvSpPr txBox="1">
            <a:spLocks/>
          </p:cNvSpPr>
          <p:nvPr/>
        </p:nvSpPr>
        <p:spPr>
          <a:xfrm>
            <a:off x="668172" y="3585129"/>
            <a:ext cx="1656810" cy="940570"/>
          </a:xfrm>
          <a:prstGeom prst="rect">
            <a:avLst/>
          </a:prstGeom>
        </p:spPr>
        <p:txBody>
          <a:bodyPr vert="horz" lIns="67232" tIns="33616" rIns="67232" bIns="33616"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9600" kern="1200">
                <a:solidFill>
                  <a:schemeClr val="accent1"/>
                </a:solidFill>
                <a:latin typeface="Segoe MDL2 Assets" pitchFamily="2"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941">
                <a:solidFill>
                  <a:srgbClr val="30E5D0"/>
                </a:solidFill>
                <a:latin typeface="Segoe UI Light" panose="020B0502040204020203" pitchFamily="34" charset="0"/>
                <a:cs typeface="Segoe UI Light" panose="020B0502040204020203" pitchFamily="34" charset="0"/>
              </a:rPr>
              <a:t>45%</a:t>
            </a:r>
          </a:p>
          <a:p>
            <a:pPr algn="ctr">
              <a:lnSpc>
                <a:spcPct val="100000"/>
              </a:lnSpc>
              <a:defRPr/>
            </a:pPr>
            <a:r>
              <a:rPr lang="en-US" sz="1324">
                <a:solidFill>
                  <a:schemeClr val="tx2"/>
                </a:solidFill>
                <a:latin typeface="+mn-lt"/>
                <a:cs typeface="Segoe UI Semibold" panose="020B0502040204020203" pitchFamily="34" charset="0"/>
              </a:rPr>
              <a:t>Improvement in dashboard load</a:t>
            </a:r>
          </a:p>
        </p:txBody>
      </p:sp>
      <p:sp>
        <p:nvSpPr>
          <p:cNvPr id="13" name="Text Placeholder 12">
            <a:extLst>
              <a:ext uri="{FF2B5EF4-FFF2-40B4-BE49-F238E27FC236}">
                <a16:creationId xmlns:a16="http://schemas.microsoft.com/office/drawing/2014/main" id="{65824963-AFF4-4F5C-A95A-EACAA2289384}"/>
              </a:ext>
            </a:extLst>
          </p:cNvPr>
          <p:cNvSpPr txBox="1">
            <a:spLocks/>
          </p:cNvSpPr>
          <p:nvPr/>
        </p:nvSpPr>
        <p:spPr>
          <a:xfrm>
            <a:off x="2794592" y="2182295"/>
            <a:ext cx="1616336" cy="1000475"/>
          </a:xfrm>
          <a:prstGeom prst="rect">
            <a:avLst/>
          </a:prstGeom>
        </p:spPr>
        <p:txBody>
          <a:bodyPr vert="horz" lIns="67232" tIns="33616" rIns="67232" bIns="33616" rtlCol="0">
            <a:normAutofit/>
          </a:bodyPr>
          <a:lstStyle>
            <a:lvl1pPr marL="0" indent="0" algn="l" defTabSz="914400" rtl="0" eaLnBrk="1" latinLnBrk="0" hangingPunct="1">
              <a:lnSpc>
                <a:spcPct val="90000"/>
              </a:lnSpc>
              <a:spcBef>
                <a:spcPts val="1000"/>
              </a:spcBef>
              <a:buFont typeface="Arial" panose="020B0604020202020204" pitchFamily="34" charset="0"/>
              <a:buNone/>
              <a:defRPr sz="9600" kern="1200">
                <a:solidFill>
                  <a:schemeClr val="accent1"/>
                </a:solidFill>
                <a:latin typeface="Segoe MDL2 Assets" pitchFamily="2"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941">
                <a:solidFill>
                  <a:srgbClr val="30E5D0"/>
                </a:solidFill>
                <a:latin typeface="Segoe UI Light" panose="020B0502040204020203" pitchFamily="34" charset="0"/>
                <a:cs typeface="Segoe UI Light" panose="020B0502040204020203" pitchFamily="34" charset="0"/>
              </a:rPr>
              <a:t>37%</a:t>
            </a:r>
          </a:p>
          <a:p>
            <a:pPr algn="ctr">
              <a:defRPr/>
            </a:pPr>
            <a:r>
              <a:rPr lang="en-US" sz="1324">
                <a:solidFill>
                  <a:schemeClr val="tx2"/>
                </a:solidFill>
                <a:latin typeface="+mn-lt"/>
                <a:cs typeface="Segoe UI Semibold" panose="020B0502040204020203" pitchFamily="34" charset="0"/>
              </a:rPr>
              <a:t>Improvement in form load</a:t>
            </a:r>
          </a:p>
        </p:txBody>
      </p:sp>
      <p:sp>
        <p:nvSpPr>
          <p:cNvPr id="14" name="Text Placeholder 12">
            <a:extLst>
              <a:ext uri="{FF2B5EF4-FFF2-40B4-BE49-F238E27FC236}">
                <a16:creationId xmlns:a16="http://schemas.microsoft.com/office/drawing/2014/main" id="{44CD228F-BBE8-4EE7-8802-19D688215C96}"/>
              </a:ext>
            </a:extLst>
          </p:cNvPr>
          <p:cNvSpPr txBox="1">
            <a:spLocks/>
          </p:cNvSpPr>
          <p:nvPr/>
        </p:nvSpPr>
        <p:spPr>
          <a:xfrm>
            <a:off x="2794594" y="3585129"/>
            <a:ext cx="1552027" cy="940570"/>
          </a:xfrm>
          <a:prstGeom prst="rect">
            <a:avLst/>
          </a:prstGeom>
        </p:spPr>
        <p:txBody>
          <a:bodyPr vert="horz" lIns="67232" tIns="33616" rIns="67232" bIns="33616"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9600" kern="1200">
                <a:solidFill>
                  <a:schemeClr val="accent1"/>
                </a:solidFill>
                <a:latin typeface="Segoe MDL2 Assets" pitchFamily="2"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941">
                <a:solidFill>
                  <a:srgbClr val="30E5D0"/>
                </a:solidFill>
                <a:latin typeface="Segoe UI Light" panose="020B0502040204020203" pitchFamily="34" charset="0"/>
                <a:cs typeface="Segoe UI Light" panose="020B0502040204020203" pitchFamily="34" charset="0"/>
              </a:rPr>
              <a:t>30%</a:t>
            </a:r>
          </a:p>
          <a:p>
            <a:pPr algn="ctr">
              <a:lnSpc>
                <a:spcPct val="110000"/>
              </a:lnSpc>
              <a:defRPr/>
            </a:pPr>
            <a:r>
              <a:rPr lang="en-US" sz="1324">
                <a:solidFill>
                  <a:schemeClr val="tx2"/>
                </a:solidFill>
                <a:latin typeface="+mn-lt"/>
                <a:cs typeface="Segoe UI Semibold" panose="020B0502040204020203" pitchFamily="34" charset="0"/>
              </a:rPr>
              <a:t>Improvement in quick create load</a:t>
            </a:r>
          </a:p>
        </p:txBody>
      </p:sp>
      <p:sp>
        <p:nvSpPr>
          <p:cNvPr id="15" name="Text Placeholder 12">
            <a:extLst>
              <a:ext uri="{FF2B5EF4-FFF2-40B4-BE49-F238E27FC236}">
                <a16:creationId xmlns:a16="http://schemas.microsoft.com/office/drawing/2014/main" id="{8914DA05-E654-4366-8B48-E7FCF69C39D8}"/>
              </a:ext>
            </a:extLst>
          </p:cNvPr>
          <p:cNvSpPr txBox="1">
            <a:spLocks/>
          </p:cNvSpPr>
          <p:nvPr/>
        </p:nvSpPr>
        <p:spPr>
          <a:xfrm>
            <a:off x="1592498" y="4880432"/>
            <a:ext cx="1749339" cy="940570"/>
          </a:xfrm>
          <a:prstGeom prst="rect">
            <a:avLst/>
          </a:prstGeom>
        </p:spPr>
        <p:txBody>
          <a:bodyPr vert="horz" lIns="67232" tIns="33616" rIns="67232" bIns="33616" rtlCol="0">
            <a:noAutofit/>
          </a:bodyPr>
          <a:lstStyle>
            <a:lvl1pPr marL="0" indent="0" algn="l" defTabSz="914400" rtl="0" eaLnBrk="1" latinLnBrk="0" hangingPunct="1">
              <a:lnSpc>
                <a:spcPct val="90000"/>
              </a:lnSpc>
              <a:spcBef>
                <a:spcPts val="1000"/>
              </a:spcBef>
              <a:buFont typeface="Arial" panose="020B0604020202020204" pitchFamily="34" charset="0"/>
              <a:buNone/>
              <a:defRPr sz="9600" kern="1200">
                <a:solidFill>
                  <a:schemeClr val="accent1"/>
                </a:solidFill>
                <a:latin typeface="Segoe MDL2 Assets" pitchFamily="2"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941">
                <a:solidFill>
                  <a:srgbClr val="30E5D0"/>
                </a:solidFill>
                <a:latin typeface="Segoe UI Light" panose="020B0502040204020203" pitchFamily="34" charset="0"/>
                <a:cs typeface="Segoe UI Light" panose="020B0502040204020203" pitchFamily="34" charset="0"/>
              </a:rPr>
              <a:t>27%</a:t>
            </a:r>
          </a:p>
          <a:p>
            <a:pPr algn="ctr">
              <a:lnSpc>
                <a:spcPct val="100000"/>
              </a:lnSpc>
              <a:defRPr/>
            </a:pPr>
            <a:r>
              <a:rPr lang="en-US" sz="1324">
                <a:solidFill>
                  <a:schemeClr val="tx2"/>
                </a:solidFill>
                <a:latin typeface="+mn-lt"/>
                <a:cs typeface="Segoe UI Semibold" panose="020B0502040204020203" pitchFamily="34" charset="0"/>
              </a:rPr>
              <a:t>Improvement in mobile app launch</a:t>
            </a:r>
          </a:p>
        </p:txBody>
      </p:sp>
      <p:sp>
        <p:nvSpPr>
          <p:cNvPr id="2" name="TextBox 1">
            <a:extLst>
              <a:ext uri="{FF2B5EF4-FFF2-40B4-BE49-F238E27FC236}">
                <a16:creationId xmlns:a16="http://schemas.microsoft.com/office/drawing/2014/main" id="{A82389CD-27EE-4B23-9DA3-81C994AA1726}"/>
              </a:ext>
            </a:extLst>
          </p:cNvPr>
          <p:cNvSpPr txBox="1"/>
          <p:nvPr/>
        </p:nvSpPr>
        <p:spPr>
          <a:xfrm>
            <a:off x="232548" y="1713649"/>
            <a:ext cx="7678922" cy="380108"/>
          </a:xfrm>
          <a:prstGeom prst="rect">
            <a:avLst/>
          </a:prstGeom>
          <a:noFill/>
        </p:spPr>
        <p:txBody>
          <a:bodyPr wrap="square" lIns="134464" tIns="107571" rIns="134464" bIns="107571" rtlCol="0">
            <a:spAutoFit/>
          </a:bodyPr>
          <a:lstStyle/>
          <a:p>
            <a:pPr>
              <a:lnSpc>
                <a:spcPct val="90000"/>
              </a:lnSpc>
              <a:spcAft>
                <a:spcPts val="441"/>
              </a:spcAft>
            </a:pPr>
            <a:r>
              <a:rPr lang="en-US" sz="1176" dirty="0">
                <a:gradFill>
                  <a:gsLst>
                    <a:gs pos="2917">
                      <a:schemeClr val="tx1"/>
                    </a:gs>
                    <a:gs pos="30000">
                      <a:schemeClr val="tx1"/>
                    </a:gs>
                  </a:gsLst>
                  <a:lin ang="5400000" scaled="0"/>
                </a:gradFill>
              </a:rPr>
              <a:t>In our testing of a sample application - here are average performance results we noted:  </a:t>
            </a:r>
          </a:p>
        </p:txBody>
      </p:sp>
    </p:spTree>
    <p:extLst>
      <p:ext uri="{BB962C8B-B14F-4D97-AF65-F5344CB8AC3E}">
        <p14:creationId xmlns:p14="http://schemas.microsoft.com/office/powerpoint/2010/main" val="4247515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309A-2B38-40F6-90E9-456EC7126670}"/>
              </a:ext>
            </a:extLst>
          </p:cNvPr>
          <p:cNvSpPr>
            <a:spLocks noGrp="1"/>
          </p:cNvSpPr>
          <p:nvPr>
            <p:ph type="title"/>
          </p:nvPr>
        </p:nvSpPr>
        <p:spPr>
          <a:xfrm>
            <a:off x="457200" y="274638"/>
            <a:ext cx="8229600" cy="1173162"/>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0927F289-5938-4B09-91D0-5B350A53D230}"/>
              </a:ext>
            </a:extLst>
          </p:cNvPr>
          <p:cNvSpPr>
            <a:spLocks noGrp="1"/>
          </p:cNvSpPr>
          <p:nvPr>
            <p:ph idx="1"/>
          </p:nvPr>
        </p:nvSpPr>
        <p:spPr>
          <a:xfrm>
            <a:off x="457200" y="1600200"/>
            <a:ext cx="8382000" cy="5181600"/>
          </a:xfrm>
        </p:spPr>
        <p:txBody>
          <a:bodyPr>
            <a:normAutofit fontScale="85000" lnSpcReduction="10000"/>
          </a:bodyPr>
          <a:lstStyle/>
          <a:p>
            <a:endParaRPr lang="en-US" dirty="0"/>
          </a:p>
          <a:p>
            <a:r>
              <a:rPr lang="en-US" dirty="0"/>
              <a:t>Rasheed Gomaa</a:t>
            </a:r>
          </a:p>
          <a:p>
            <a:r>
              <a:rPr lang="en-US" dirty="0"/>
              <a:t>Tech. Lead/ Techno-Functional Consultant</a:t>
            </a:r>
          </a:p>
          <a:p>
            <a:r>
              <a:rPr lang="en-US" dirty="0"/>
              <a:t>Multi-Culture experience (Australia ,USA, Dubai, Saudi, ..).</a:t>
            </a:r>
          </a:p>
          <a:p>
            <a:r>
              <a:rPr lang="en-US" dirty="0"/>
              <a:t>+35 Successful Project  </a:t>
            </a:r>
          </a:p>
          <a:p>
            <a:r>
              <a:rPr lang="en-US" dirty="0" err="1"/>
              <a:t>Nuget</a:t>
            </a:r>
            <a:r>
              <a:rPr lang="en-US" dirty="0"/>
              <a:t> (+370K) </a:t>
            </a:r>
            <a:r>
              <a:rPr lang="en-US" dirty="0">
                <a:hlinkClick r:id="rId2"/>
              </a:rPr>
              <a:t>https://www.nuget.org/profiles/ITLec</a:t>
            </a:r>
            <a:endParaRPr lang="en-US" dirty="0"/>
          </a:p>
          <a:p>
            <a:r>
              <a:rPr lang="en-US" dirty="0" err="1"/>
              <a:t>Github</a:t>
            </a:r>
            <a:r>
              <a:rPr lang="en-US" dirty="0"/>
              <a:t> (+15 Repositories) </a:t>
            </a:r>
            <a:r>
              <a:rPr lang="en-US" dirty="0">
                <a:hlinkClick r:id="rId3"/>
              </a:rPr>
              <a:t>https://github.com/ITLec</a:t>
            </a:r>
            <a:endParaRPr lang="en-US" dirty="0"/>
          </a:p>
          <a:p>
            <a:r>
              <a:rPr lang="en-US" dirty="0"/>
              <a:t>https://twitter.com/Rasheed_ITLec</a:t>
            </a:r>
          </a:p>
          <a:p>
            <a:r>
              <a:rPr lang="en-US" dirty="0"/>
              <a:t>Rasheed@ITLec.com</a:t>
            </a:r>
          </a:p>
          <a:p>
            <a:endParaRPr lang="en-US" dirty="0"/>
          </a:p>
        </p:txBody>
      </p:sp>
      <p:pic>
        <p:nvPicPr>
          <p:cNvPr id="5" name="Picture 4">
            <a:extLst>
              <a:ext uri="{FF2B5EF4-FFF2-40B4-BE49-F238E27FC236}">
                <a16:creationId xmlns:a16="http://schemas.microsoft.com/office/drawing/2014/main" id="{58286FA3-2674-4BD4-81ED-0A24C0A3B484}"/>
              </a:ext>
            </a:extLst>
          </p:cNvPr>
          <p:cNvPicPr>
            <a:picLocks noChangeAspect="1"/>
          </p:cNvPicPr>
          <p:nvPr/>
        </p:nvPicPr>
        <p:blipFill>
          <a:blip r:embed="rId4"/>
          <a:stretch>
            <a:fillRect/>
          </a:stretch>
        </p:blipFill>
        <p:spPr>
          <a:xfrm>
            <a:off x="7086600" y="726182"/>
            <a:ext cx="1752600" cy="1565474"/>
          </a:xfrm>
          <a:prstGeom prst="rect">
            <a:avLst/>
          </a:prstGeom>
        </p:spPr>
      </p:pic>
    </p:spTree>
    <p:extLst>
      <p:ext uri="{BB962C8B-B14F-4D97-AF65-F5344CB8AC3E}">
        <p14:creationId xmlns:p14="http://schemas.microsoft.com/office/powerpoint/2010/main" val="404121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934200" cy="1295400"/>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fontScale="90000"/>
          </a:bodyPr>
          <a:lstStyle/>
          <a:p>
            <a:r>
              <a:rPr lang="en-US" b="1" dirty="0"/>
              <a:t>Capabilities not yet on Unified Interface</a:t>
            </a:r>
          </a:p>
        </p:txBody>
      </p:sp>
      <p:sp>
        <p:nvSpPr>
          <p:cNvPr id="5" name="Content Placeholder 4">
            <a:extLst>
              <a:ext uri="{FF2B5EF4-FFF2-40B4-BE49-F238E27FC236}">
                <a16:creationId xmlns:a16="http://schemas.microsoft.com/office/drawing/2014/main" id="{E115694A-C55B-4783-A616-1F2ED5F2412B}"/>
              </a:ext>
            </a:extLst>
          </p:cNvPr>
          <p:cNvSpPr txBox="1">
            <a:spLocks/>
          </p:cNvSpPr>
          <p:nvPr/>
        </p:nvSpPr>
        <p:spPr>
          <a:xfrm>
            <a:off x="457200" y="1752600"/>
            <a:ext cx="8229600" cy="4807470"/>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Custom styling of advanced chart properties (excluding colors and basic formatting)</a:t>
            </a:r>
          </a:p>
          <a:p>
            <a:r>
              <a:rPr lang="en-US" dirty="0"/>
              <a:t>Composite address control</a:t>
            </a:r>
          </a:p>
          <a:p>
            <a:r>
              <a:rPr lang="en-US" dirty="0"/>
              <a:t>Global notifications</a:t>
            </a:r>
          </a:p>
          <a:p>
            <a:r>
              <a:rPr lang="en-US" dirty="0"/>
              <a:t>Admin experiences</a:t>
            </a:r>
          </a:p>
          <a:p>
            <a:r>
              <a:rPr lang="en-US" dirty="0"/>
              <a:t>Editable grids on phones</a:t>
            </a:r>
          </a:p>
          <a:p>
            <a:r>
              <a:rPr lang="en-US" dirty="0"/>
              <a:t>Learning Path</a:t>
            </a:r>
          </a:p>
          <a:p>
            <a:endParaRPr lang="en-US" sz="2800" dirty="0"/>
          </a:p>
          <a:p>
            <a:r>
              <a:rPr lang="en-US" sz="1400" dirty="0"/>
              <a:t>Reference</a:t>
            </a:r>
            <a:r>
              <a:rPr lang="en-US" sz="1100" dirty="0"/>
              <a:t>:       </a:t>
            </a:r>
            <a:r>
              <a:rPr lang="en-US" sz="1100" dirty="0">
                <a:hlinkClick r:id="rId2"/>
              </a:rPr>
              <a:t>https://docs.microsoft.com/en-us/power-platform/admin/about-unified-interface</a:t>
            </a:r>
            <a:endParaRPr lang="en-US" sz="2800" dirty="0"/>
          </a:p>
        </p:txBody>
      </p:sp>
    </p:spTree>
    <p:extLst>
      <p:ext uri="{BB962C8B-B14F-4D97-AF65-F5344CB8AC3E}">
        <p14:creationId xmlns:p14="http://schemas.microsoft.com/office/powerpoint/2010/main" val="2588618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86694B-E5B2-3E4D-A93E-37B4E148843A}"/>
              </a:ext>
            </a:extLst>
          </p:cNvPr>
          <p:cNvSpPr>
            <a:spLocks noGrp="1"/>
          </p:cNvSpPr>
          <p:nvPr>
            <p:ph type="title"/>
          </p:nvPr>
        </p:nvSpPr>
        <p:spPr>
          <a:xfrm>
            <a:off x="341996" y="3133219"/>
            <a:ext cx="5286718" cy="591562"/>
          </a:xfrm>
        </p:spPr>
        <p:txBody>
          <a:bodyPr/>
          <a:lstStyle/>
          <a:p>
            <a:r>
              <a:rPr lang="en-US"/>
              <a:t>See &amp; compare!</a:t>
            </a:r>
          </a:p>
        </p:txBody>
      </p:sp>
      <p:sp>
        <p:nvSpPr>
          <p:cNvPr id="3" name="Text Placeholder 3">
            <a:extLst>
              <a:ext uri="{FF2B5EF4-FFF2-40B4-BE49-F238E27FC236}">
                <a16:creationId xmlns:a16="http://schemas.microsoft.com/office/drawing/2014/main" id="{34B719EA-63C6-44CC-AC2E-D9148159C8DA}"/>
              </a:ext>
            </a:extLst>
          </p:cNvPr>
          <p:cNvSpPr txBox="1">
            <a:spLocks/>
          </p:cNvSpPr>
          <p:nvPr/>
        </p:nvSpPr>
        <p:spPr>
          <a:xfrm>
            <a:off x="341996" y="1914415"/>
            <a:ext cx="6723186" cy="335529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t>What happens to my existing app?</a:t>
            </a:r>
            <a:br>
              <a:rPr lang="en-US" sz="1765" dirty="0"/>
            </a:br>
            <a:endParaRPr lang="en-US" sz="1765" dirty="0"/>
          </a:p>
          <a:p>
            <a:endParaRPr lang="en-US" sz="1765" dirty="0"/>
          </a:p>
          <a:p>
            <a:endParaRPr lang="en-US" sz="1765" dirty="0"/>
          </a:p>
          <a:p>
            <a:endParaRPr lang="en-US" sz="1765" dirty="0"/>
          </a:p>
          <a:p>
            <a:endParaRPr lang="en-US" sz="1765" dirty="0"/>
          </a:p>
          <a:p>
            <a:endParaRPr lang="en-US" sz="1765" dirty="0"/>
          </a:p>
          <a:p>
            <a:endParaRPr lang="en-US" sz="1765" dirty="0"/>
          </a:p>
          <a:p>
            <a:endParaRPr lang="en-US" sz="1765" dirty="0"/>
          </a:p>
          <a:p>
            <a:endParaRPr lang="en-US" sz="1765" dirty="0"/>
          </a:p>
          <a:p>
            <a:r>
              <a:rPr lang="en-US" sz="1765" dirty="0">
                <a:solidFill>
                  <a:schemeClr val="bg2"/>
                </a:solidFill>
              </a:rPr>
              <a:t>Unified Interface vs Legacy web client</a:t>
            </a:r>
          </a:p>
        </p:txBody>
      </p:sp>
    </p:spTree>
    <p:extLst>
      <p:ext uri="{BB962C8B-B14F-4D97-AF65-F5344CB8AC3E}">
        <p14:creationId xmlns:p14="http://schemas.microsoft.com/office/powerpoint/2010/main" val="21528977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p:txBody>
          <a:bodyPr>
            <a:normAutofit fontScale="90000"/>
          </a:bodyPr>
          <a:lstStyle/>
          <a:p>
            <a:r>
              <a:rPr lang="en-US"/>
              <a:t>New Navigation Bar &amp; New Navigation Menu </a:t>
            </a:r>
          </a:p>
        </p:txBody>
      </p:sp>
      <p:pic>
        <p:nvPicPr>
          <p:cNvPr id="2" name="Picture 1">
            <a:extLst>
              <a:ext uri="{FF2B5EF4-FFF2-40B4-BE49-F238E27FC236}">
                <a16:creationId xmlns:a16="http://schemas.microsoft.com/office/drawing/2014/main" id="{A706DC81-6C6D-4231-B36A-227499D18EB0}"/>
              </a:ext>
            </a:extLst>
          </p:cNvPr>
          <p:cNvPicPr>
            <a:picLocks noChangeAspect="1"/>
          </p:cNvPicPr>
          <p:nvPr/>
        </p:nvPicPr>
        <p:blipFill>
          <a:blip r:embed="rId3"/>
          <a:stretch>
            <a:fillRect/>
          </a:stretch>
        </p:blipFill>
        <p:spPr>
          <a:xfrm>
            <a:off x="284568" y="2235086"/>
            <a:ext cx="4384078" cy="3270550"/>
          </a:xfrm>
          <a:prstGeom prst="rect">
            <a:avLst/>
          </a:prstGeom>
        </p:spPr>
      </p:pic>
      <p:pic>
        <p:nvPicPr>
          <p:cNvPr id="4" name="Picture 3">
            <a:extLst>
              <a:ext uri="{FF2B5EF4-FFF2-40B4-BE49-F238E27FC236}">
                <a16:creationId xmlns:a16="http://schemas.microsoft.com/office/drawing/2014/main" id="{5B2A694B-032C-466A-9DA5-D28C71B195D5}"/>
              </a:ext>
            </a:extLst>
          </p:cNvPr>
          <p:cNvPicPr>
            <a:picLocks noChangeAspect="1"/>
          </p:cNvPicPr>
          <p:nvPr/>
        </p:nvPicPr>
        <p:blipFill rotWithShape="1">
          <a:blip r:embed="rId4"/>
          <a:srcRect b="38073"/>
          <a:stretch/>
        </p:blipFill>
        <p:spPr>
          <a:xfrm>
            <a:off x="4759926" y="2236013"/>
            <a:ext cx="4384077" cy="2385974"/>
          </a:xfrm>
          <a:prstGeom prst="rect">
            <a:avLst/>
          </a:prstGeom>
        </p:spPr>
      </p:pic>
      <p:sp>
        <p:nvSpPr>
          <p:cNvPr id="10" name="Title 2">
            <a:extLst>
              <a:ext uri="{FF2B5EF4-FFF2-40B4-BE49-F238E27FC236}">
                <a16:creationId xmlns:a16="http://schemas.microsoft.com/office/drawing/2014/main" id="{4D310995-846E-4899-B50E-6ED06BC96F21}"/>
              </a:ext>
            </a:extLst>
          </p:cNvPr>
          <p:cNvSpPr txBox="1">
            <a:spLocks/>
          </p:cNvSpPr>
          <p:nvPr/>
        </p:nvSpPr>
        <p:spPr>
          <a:xfrm>
            <a:off x="284569" y="1829026"/>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Unified Interface</a:t>
            </a:r>
          </a:p>
        </p:txBody>
      </p:sp>
      <p:sp>
        <p:nvSpPr>
          <p:cNvPr id="12" name="Title 2">
            <a:extLst>
              <a:ext uri="{FF2B5EF4-FFF2-40B4-BE49-F238E27FC236}">
                <a16:creationId xmlns:a16="http://schemas.microsoft.com/office/drawing/2014/main" id="{16E7CD26-8F62-49E3-BA21-8353FC89CA1F}"/>
              </a:ext>
            </a:extLst>
          </p:cNvPr>
          <p:cNvSpPr txBox="1">
            <a:spLocks/>
          </p:cNvSpPr>
          <p:nvPr/>
        </p:nvSpPr>
        <p:spPr>
          <a:xfrm>
            <a:off x="4859587" y="1829026"/>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spTree>
    <p:extLst>
      <p:ext uri="{BB962C8B-B14F-4D97-AF65-F5344CB8AC3E}">
        <p14:creationId xmlns:p14="http://schemas.microsoft.com/office/powerpoint/2010/main" val="36832183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3CF164CB-EB27-4F74-8635-21A473F60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204" y="2236013"/>
            <a:ext cx="3407302" cy="3764372"/>
          </a:xfrm>
          <a:prstGeom prst="rect">
            <a:avLst/>
          </a:prstGeom>
        </p:spPr>
      </p:pic>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p:txBody>
          <a:bodyPr/>
          <a:lstStyle/>
          <a:p>
            <a:r>
              <a:rPr lang="en-US"/>
              <a:t>New Navigation Menu</a:t>
            </a:r>
            <a:endParaRPr lang="en-US">
              <a:highlight>
                <a:srgbClr val="FFFF00"/>
              </a:highlight>
            </a:endParaRPr>
          </a:p>
        </p:txBody>
      </p:sp>
      <p:sp>
        <p:nvSpPr>
          <p:cNvPr id="10" name="Title 2">
            <a:extLst>
              <a:ext uri="{FF2B5EF4-FFF2-40B4-BE49-F238E27FC236}">
                <a16:creationId xmlns:a16="http://schemas.microsoft.com/office/drawing/2014/main" id="{301D5935-048D-4C34-88FD-776BA0DBDCE9}"/>
              </a:ext>
            </a:extLst>
          </p:cNvPr>
          <p:cNvSpPr txBox="1">
            <a:spLocks/>
          </p:cNvSpPr>
          <p:nvPr/>
        </p:nvSpPr>
        <p:spPr>
          <a:xfrm>
            <a:off x="92816" y="1841722"/>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Unified Interface</a:t>
            </a:r>
          </a:p>
        </p:txBody>
      </p:sp>
      <p:sp>
        <p:nvSpPr>
          <p:cNvPr id="12" name="Title 2">
            <a:extLst>
              <a:ext uri="{FF2B5EF4-FFF2-40B4-BE49-F238E27FC236}">
                <a16:creationId xmlns:a16="http://schemas.microsoft.com/office/drawing/2014/main" id="{EF7ED033-BAFA-4F06-AD54-354AA37E963B}"/>
              </a:ext>
            </a:extLst>
          </p:cNvPr>
          <p:cNvSpPr txBox="1">
            <a:spLocks/>
          </p:cNvSpPr>
          <p:nvPr/>
        </p:nvSpPr>
        <p:spPr>
          <a:xfrm>
            <a:off x="4667835" y="1841722"/>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sp>
        <p:nvSpPr>
          <p:cNvPr id="8" name="Rectangle: Rounded Corners 7">
            <a:extLst>
              <a:ext uri="{FF2B5EF4-FFF2-40B4-BE49-F238E27FC236}">
                <a16:creationId xmlns:a16="http://schemas.microsoft.com/office/drawing/2014/main" id="{570650E7-D818-4176-AE13-CEE21C82F483}"/>
              </a:ext>
            </a:extLst>
          </p:cNvPr>
          <p:cNvSpPr/>
          <p:nvPr/>
        </p:nvSpPr>
        <p:spPr bwMode="auto">
          <a:xfrm>
            <a:off x="1918530" y="4168156"/>
            <a:ext cx="2594354" cy="1633484"/>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marL="210112" indent="-210112" defTabSz="699291" fontAlgn="base">
              <a:spcBef>
                <a:spcPct val="0"/>
              </a:spcBef>
              <a:spcAft>
                <a:spcPct val="0"/>
              </a:spcAft>
              <a:buFont typeface="Arial" panose="020B0604020202020204" pitchFamily="34" charset="0"/>
              <a:buChar char="•"/>
            </a:pPr>
            <a:r>
              <a:rPr lang="en-US" sz="1324">
                <a:gradFill>
                  <a:gsLst>
                    <a:gs pos="0">
                      <a:srgbClr val="FFFFFF"/>
                    </a:gs>
                    <a:gs pos="100000">
                      <a:srgbClr val="FFFFFF"/>
                    </a:gs>
                  </a:gsLst>
                  <a:lin ang="5400000" scaled="0"/>
                </a:gradFill>
                <a:ea typeface="Segoe UI" pitchFamily="34" charset="0"/>
                <a:cs typeface="Segoe UI" pitchFamily="34" charset="0"/>
              </a:rPr>
              <a:t>Menu is always present </a:t>
            </a:r>
          </a:p>
          <a:p>
            <a:pPr marL="210112" indent="-210112" defTabSz="699291" fontAlgn="base">
              <a:spcBef>
                <a:spcPct val="0"/>
              </a:spcBef>
              <a:spcAft>
                <a:spcPct val="0"/>
              </a:spcAft>
              <a:buFont typeface="Arial" panose="020B0604020202020204" pitchFamily="34" charset="0"/>
              <a:buChar char="•"/>
            </a:pPr>
            <a:endParaRPr lang="en-US" sz="1324">
              <a:gradFill>
                <a:gsLst>
                  <a:gs pos="0">
                    <a:srgbClr val="FFFFFF"/>
                  </a:gs>
                  <a:gs pos="100000">
                    <a:srgbClr val="FFFFFF"/>
                  </a:gs>
                </a:gsLst>
                <a:lin ang="5400000" scaled="0"/>
              </a:gradFill>
              <a:ea typeface="Segoe UI" pitchFamily="34" charset="0"/>
              <a:cs typeface="Segoe UI" pitchFamily="34" charset="0"/>
            </a:endParaRPr>
          </a:p>
          <a:p>
            <a:pPr marL="210112" indent="-210112" defTabSz="699291" fontAlgn="base">
              <a:spcBef>
                <a:spcPct val="0"/>
              </a:spcBef>
              <a:spcAft>
                <a:spcPct val="0"/>
              </a:spcAft>
              <a:buFont typeface="Arial" panose="020B0604020202020204" pitchFamily="34" charset="0"/>
              <a:buChar char="•"/>
            </a:pPr>
            <a:r>
              <a:rPr lang="en-US" sz="1324">
                <a:gradFill>
                  <a:gsLst>
                    <a:gs pos="0">
                      <a:srgbClr val="FFFFFF"/>
                    </a:gs>
                    <a:gs pos="100000">
                      <a:srgbClr val="FFFFFF"/>
                    </a:gs>
                  </a:gsLst>
                  <a:lin ang="5400000" scaled="0"/>
                </a:gradFill>
                <a:ea typeface="Segoe UI" pitchFamily="34" charset="0"/>
                <a:cs typeface="Segoe UI" pitchFamily="34" charset="0"/>
              </a:rPr>
              <a:t>Navigation possible even when Menu is minimized</a:t>
            </a:r>
          </a:p>
        </p:txBody>
      </p:sp>
      <p:pic>
        <p:nvPicPr>
          <p:cNvPr id="11" name="Picture 10">
            <a:extLst>
              <a:ext uri="{FF2B5EF4-FFF2-40B4-BE49-F238E27FC236}">
                <a16:creationId xmlns:a16="http://schemas.microsoft.com/office/drawing/2014/main" id="{DAD5312E-4503-44E6-A3E7-B454E3110D1E}"/>
              </a:ext>
            </a:extLst>
          </p:cNvPr>
          <p:cNvPicPr>
            <a:picLocks noChangeAspect="1"/>
          </p:cNvPicPr>
          <p:nvPr/>
        </p:nvPicPr>
        <p:blipFill rotWithShape="1">
          <a:blip r:embed="rId4"/>
          <a:srcRect b="38073"/>
          <a:stretch/>
        </p:blipFill>
        <p:spPr>
          <a:xfrm>
            <a:off x="4759926" y="2236013"/>
            <a:ext cx="4384077" cy="2385974"/>
          </a:xfrm>
          <a:prstGeom prst="rect">
            <a:avLst/>
          </a:prstGeom>
        </p:spPr>
      </p:pic>
    </p:spTree>
    <p:extLst>
      <p:ext uri="{BB962C8B-B14F-4D97-AF65-F5344CB8AC3E}">
        <p14:creationId xmlns:p14="http://schemas.microsoft.com/office/powerpoint/2010/main" val="3763661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p:txBody>
          <a:bodyPr>
            <a:normAutofit fontScale="90000"/>
          </a:bodyPr>
          <a:lstStyle/>
          <a:p>
            <a:r>
              <a:rPr lang="en-US"/>
              <a:t>Improved Navigation Menu retains existing fundamental structure </a:t>
            </a:r>
          </a:p>
        </p:txBody>
      </p:sp>
      <p:sp>
        <p:nvSpPr>
          <p:cNvPr id="20" name="Rectangle: Rounded Corners 19">
            <a:extLst>
              <a:ext uri="{FF2B5EF4-FFF2-40B4-BE49-F238E27FC236}">
                <a16:creationId xmlns:a16="http://schemas.microsoft.com/office/drawing/2014/main" id="{40504E89-6FE6-4E75-B6F0-91DB1F9FE1AE}"/>
              </a:ext>
            </a:extLst>
          </p:cNvPr>
          <p:cNvSpPr/>
          <p:nvPr/>
        </p:nvSpPr>
        <p:spPr bwMode="auto">
          <a:xfrm>
            <a:off x="2991163" y="4187013"/>
            <a:ext cx="6081700" cy="1730445"/>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defTabSz="699291" fontAlgn="base">
              <a:spcBef>
                <a:spcPct val="0"/>
              </a:spcBef>
              <a:spcAft>
                <a:spcPct val="0"/>
              </a:spcAft>
            </a:pPr>
            <a:r>
              <a:rPr lang="en-US" sz="1324">
                <a:gradFill>
                  <a:gsLst>
                    <a:gs pos="0">
                      <a:srgbClr val="FFFFFF"/>
                    </a:gs>
                    <a:gs pos="100000">
                      <a:srgbClr val="FFFFFF"/>
                    </a:gs>
                  </a:gsLst>
                  <a:lin ang="5400000" scaled="0"/>
                </a:gradFill>
                <a:ea typeface="Segoe UI" pitchFamily="34" charset="0"/>
                <a:cs typeface="Segoe UI" pitchFamily="34" charset="0"/>
              </a:rPr>
              <a:t>All sitemap structural components are still part of the new menu</a:t>
            </a:r>
            <a:br>
              <a:rPr lang="en-US" sz="1324">
                <a:gradFill>
                  <a:gsLst>
                    <a:gs pos="0">
                      <a:srgbClr val="FFFFFF"/>
                    </a:gs>
                    <a:gs pos="100000">
                      <a:srgbClr val="FFFFFF"/>
                    </a:gs>
                  </a:gsLst>
                  <a:lin ang="5400000" scaled="0"/>
                </a:gradFill>
                <a:ea typeface="Segoe UI" pitchFamily="34" charset="0"/>
                <a:cs typeface="Segoe UI" pitchFamily="34" charset="0"/>
              </a:rPr>
            </a:br>
            <a:endParaRPr lang="en-US" sz="1324">
              <a:gradFill>
                <a:gsLst>
                  <a:gs pos="0">
                    <a:srgbClr val="FFFFFF"/>
                  </a:gs>
                  <a:gs pos="100000">
                    <a:srgbClr val="FFFFFF"/>
                  </a:gs>
                </a:gsLst>
                <a:lin ang="5400000" scaled="0"/>
              </a:gradFill>
              <a:ea typeface="Segoe UI" pitchFamily="34" charset="0"/>
              <a:cs typeface="Segoe UI" pitchFamily="34" charset="0"/>
            </a:endParaRPr>
          </a:p>
          <a:p>
            <a:pPr marL="595057" lvl="1" indent="-252134" defTabSz="699291" fontAlgn="base">
              <a:spcBef>
                <a:spcPct val="0"/>
              </a:spcBef>
              <a:spcAft>
                <a:spcPct val="0"/>
              </a:spcAft>
              <a:buAutoNum type="arabicPeriod"/>
            </a:pPr>
            <a:r>
              <a:rPr lang="en-US" sz="1324">
                <a:gradFill>
                  <a:gsLst>
                    <a:gs pos="0">
                      <a:srgbClr val="FFFFFF"/>
                    </a:gs>
                    <a:gs pos="100000">
                      <a:srgbClr val="FFFFFF"/>
                    </a:gs>
                  </a:gsLst>
                  <a:lin ang="5400000" scaled="0"/>
                </a:gradFill>
                <a:ea typeface="Segoe UI" pitchFamily="34" charset="0"/>
                <a:cs typeface="Segoe UI" pitchFamily="34" charset="0"/>
              </a:rPr>
              <a:t>Groups</a:t>
            </a:r>
          </a:p>
          <a:p>
            <a:pPr marL="595057" lvl="1" indent="-252134" defTabSz="699291" fontAlgn="base">
              <a:spcBef>
                <a:spcPct val="0"/>
              </a:spcBef>
              <a:spcAft>
                <a:spcPct val="0"/>
              </a:spcAft>
              <a:buFontTx/>
              <a:buAutoNum type="arabicPeriod"/>
            </a:pPr>
            <a:r>
              <a:rPr lang="en-US" sz="1324">
                <a:gradFill>
                  <a:gsLst>
                    <a:gs pos="0">
                      <a:srgbClr val="FFFFFF"/>
                    </a:gs>
                    <a:gs pos="100000">
                      <a:srgbClr val="FFFFFF"/>
                    </a:gs>
                  </a:gsLst>
                  <a:lin ang="5400000" scaled="0"/>
                </a:gradFill>
                <a:ea typeface="Segoe UI" pitchFamily="34" charset="0"/>
                <a:cs typeface="Segoe UI" pitchFamily="34" charset="0"/>
              </a:rPr>
              <a:t>Items</a:t>
            </a:r>
          </a:p>
          <a:p>
            <a:pPr marL="595057" lvl="1" indent="-252134" defTabSz="699291" fontAlgn="base">
              <a:spcBef>
                <a:spcPct val="0"/>
              </a:spcBef>
              <a:spcAft>
                <a:spcPct val="0"/>
              </a:spcAft>
              <a:buFontTx/>
              <a:buAutoNum type="arabicPeriod"/>
            </a:pPr>
            <a:r>
              <a:rPr lang="en-US" sz="1324">
                <a:gradFill>
                  <a:gsLst>
                    <a:gs pos="0">
                      <a:srgbClr val="FFFFFF"/>
                    </a:gs>
                    <a:gs pos="100000">
                      <a:srgbClr val="FFFFFF"/>
                    </a:gs>
                  </a:gsLst>
                  <a:lin ang="5400000" scaled="0"/>
                </a:gradFill>
                <a:ea typeface="Segoe UI" pitchFamily="34" charset="0"/>
                <a:cs typeface="Segoe UI" pitchFamily="34" charset="0"/>
              </a:rPr>
              <a:t>Areas</a:t>
            </a:r>
          </a:p>
        </p:txBody>
      </p:sp>
      <p:sp>
        <p:nvSpPr>
          <p:cNvPr id="23" name="Oval 22">
            <a:extLst>
              <a:ext uri="{FF2B5EF4-FFF2-40B4-BE49-F238E27FC236}">
                <a16:creationId xmlns:a16="http://schemas.microsoft.com/office/drawing/2014/main" id="{FA5A292D-8302-4C80-8F56-27A05A07038B}"/>
              </a:ext>
            </a:extLst>
          </p:cNvPr>
          <p:cNvSpPr/>
          <p:nvPr/>
        </p:nvSpPr>
        <p:spPr bwMode="auto">
          <a:xfrm>
            <a:off x="1268686" y="3337869"/>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2</a:t>
            </a:r>
          </a:p>
        </p:txBody>
      </p:sp>
      <p:pic>
        <p:nvPicPr>
          <p:cNvPr id="25" name="Picture 24">
            <a:extLst>
              <a:ext uri="{FF2B5EF4-FFF2-40B4-BE49-F238E27FC236}">
                <a16:creationId xmlns:a16="http://schemas.microsoft.com/office/drawing/2014/main" id="{B3B47099-C198-4D33-BD74-2A0EF39F9D2E}"/>
              </a:ext>
            </a:extLst>
          </p:cNvPr>
          <p:cNvPicPr>
            <a:picLocks noChangeAspect="1"/>
          </p:cNvPicPr>
          <p:nvPr/>
        </p:nvPicPr>
        <p:blipFill rotWithShape="1">
          <a:blip r:embed="rId3"/>
          <a:srcRect b="1441"/>
          <a:stretch/>
        </p:blipFill>
        <p:spPr>
          <a:xfrm>
            <a:off x="4792235" y="1933790"/>
            <a:ext cx="3914220" cy="2175565"/>
          </a:xfrm>
          <a:prstGeom prst="rect">
            <a:avLst/>
          </a:prstGeom>
        </p:spPr>
      </p:pic>
      <p:sp>
        <p:nvSpPr>
          <p:cNvPr id="26" name="Oval 25">
            <a:extLst>
              <a:ext uri="{FF2B5EF4-FFF2-40B4-BE49-F238E27FC236}">
                <a16:creationId xmlns:a16="http://schemas.microsoft.com/office/drawing/2014/main" id="{18EC4163-70C2-4A08-A7B5-3E9317181B3C}"/>
              </a:ext>
            </a:extLst>
          </p:cNvPr>
          <p:cNvSpPr/>
          <p:nvPr/>
        </p:nvSpPr>
        <p:spPr bwMode="auto">
          <a:xfrm>
            <a:off x="4552614" y="3429002"/>
            <a:ext cx="340641" cy="337851"/>
          </a:xfrm>
          <a:prstGeom prst="ellipse">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2</a:t>
            </a:r>
          </a:p>
        </p:txBody>
      </p:sp>
      <p:sp>
        <p:nvSpPr>
          <p:cNvPr id="27" name="Oval 26">
            <a:extLst>
              <a:ext uri="{FF2B5EF4-FFF2-40B4-BE49-F238E27FC236}">
                <a16:creationId xmlns:a16="http://schemas.microsoft.com/office/drawing/2014/main" id="{B3F510B5-4959-4CF6-9137-E38CB94E260B}"/>
              </a:ext>
            </a:extLst>
          </p:cNvPr>
          <p:cNvSpPr/>
          <p:nvPr/>
        </p:nvSpPr>
        <p:spPr bwMode="auto">
          <a:xfrm>
            <a:off x="1275168" y="5642071"/>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3</a:t>
            </a:r>
          </a:p>
        </p:txBody>
      </p:sp>
      <p:sp>
        <p:nvSpPr>
          <p:cNvPr id="28" name="Oval 27">
            <a:extLst>
              <a:ext uri="{FF2B5EF4-FFF2-40B4-BE49-F238E27FC236}">
                <a16:creationId xmlns:a16="http://schemas.microsoft.com/office/drawing/2014/main" id="{9C65CFCE-4A5D-4F42-81B8-C5EC6B66C7F3}"/>
              </a:ext>
            </a:extLst>
          </p:cNvPr>
          <p:cNvSpPr/>
          <p:nvPr/>
        </p:nvSpPr>
        <p:spPr bwMode="auto">
          <a:xfrm>
            <a:off x="4552614" y="2333141"/>
            <a:ext cx="340641" cy="337851"/>
          </a:xfrm>
          <a:prstGeom prst="ellipse">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3</a:t>
            </a:r>
          </a:p>
        </p:txBody>
      </p:sp>
      <p:sp>
        <p:nvSpPr>
          <p:cNvPr id="29" name="Oval 28">
            <a:extLst>
              <a:ext uri="{FF2B5EF4-FFF2-40B4-BE49-F238E27FC236}">
                <a16:creationId xmlns:a16="http://schemas.microsoft.com/office/drawing/2014/main" id="{27E3F813-2946-48B5-AB9F-F40F794FAC22}"/>
              </a:ext>
            </a:extLst>
          </p:cNvPr>
          <p:cNvSpPr/>
          <p:nvPr/>
        </p:nvSpPr>
        <p:spPr bwMode="auto">
          <a:xfrm>
            <a:off x="1268686" y="2958329"/>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1</a:t>
            </a:r>
          </a:p>
        </p:txBody>
      </p:sp>
      <p:sp>
        <p:nvSpPr>
          <p:cNvPr id="30" name="Oval 29">
            <a:extLst>
              <a:ext uri="{FF2B5EF4-FFF2-40B4-BE49-F238E27FC236}">
                <a16:creationId xmlns:a16="http://schemas.microsoft.com/office/drawing/2014/main" id="{0C08F1A9-7D31-476C-8341-9A14E2E7DD24}"/>
              </a:ext>
            </a:extLst>
          </p:cNvPr>
          <p:cNvSpPr/>
          <p:nvPr/>
        </p:nvSpPr>
        <p:spPr bwMode="auto">
          <a:xfrm>
            <a:off x="4552614" y="2892078"/>
            <a:ext cx="340641" cy="337851"/>
          </a:xfrm>
          <a:prstGeom prst="ellipse">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1</a:t>
            </a:r>
          </a:p>
        </p:txBody>
      </p:sp>
      <p:sp>
        <p:nvSpPr>
          <p:cNvPr id="31" name="Title 2">
            <a:extLst>
              <a:ext uri="{FF2B5EF4-FFF2-40B4-BE49-F238E27FC236}">
                <a16:creationId xmlns:a16="http://schemas.microsoft.com/office/drawing/2014/main" id="{0E443FAA-143F-4953-8BD4-5D13F3BF096C}"/>
              </a:ext>
            </a:extLst>
          </p:cNvPr>
          <p:cNvSpPr txBox="1">
            <a:spLocks/>
          </p:cNvSpPr>
          <p:nvPr/>
        </p:nvSpPr>
        <p:spPr>
          <a:xfrm>
            <a:off x="78612" y="1633578"/>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Unified Interface</a:t>
            </a:r>
          </a:p>
        </p:txBody>
      </p:sp>
      <p:sp>
        <p:nvSpPr>
          <p:cNvPr id="32" name="Title 2">
            <a:extLst>
              <a:ext uri="{FF2B5EF4-FFF2-40B4-BE49-F238E27FC236}">
                <a16:creationId xmlns:a16="http://schemas.microsoft.com/office/drawing/2014/main" id="{0F1EE940-C1B1-4171-80B7-670CC18D8187}"/>
              </a:ext>
            </a:extLst>
          </p:cNvPr>
          <p:cNvSpPr txBox="1">
            <a:spLocks/>
          </p:cNvSpPr>
          <p:nvPr/>
        </p:nvSpPr>
        <p:spPr>
          <a:xfrm>
            <a:off x="4653631" y="1633578"/>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pic>
        <p:nvPicPr>
          <p:cNvPr id="4" name="Picture 3">
            <a:extLst>
              <a:ext uri="{FF2B5EF4-FFF2-40B4-BE49-F238E27FC236}">
                <a16:creationId xmlns:a16="http://schemas.microsoft.com/office/drawing/2014/main" id="{30301132-9EC2-499A-A4FD-62771E4EA1FD}"/>
              </a:ext>
            </a:extLst>
          </p:cNvPr>
          <p:cNvPicPr>
            <a:picLocks noChangeAspect="1"/>
          </p:cNvPicPr>
          <p:nvPr/>
        </p:nvPicPr>
        <p:blipFill>
          <a:blip r:embed="rId4"/>
          <a:stretch>
            <a:fillRect/>
          </a:stretch>
        </p:blipFill>
        <p:spPr>
          <a:xfrm>
            <a:off x="1682197" y="1933788"/>
            <a:ext cx="1010904" cy="4046132"/>
          </a:xfrm>
          <a:prstGeom prst="rect">
            <a:avLst/>
          </a:prstGeom>
        </p:spPr>
      </p:pic>
    </p:spTree>
    <p:extLst>
      <p:ext uri="{BB962C8B-B14F-4D97-AF65-F5344CB8AC3E}">
        <p14:creationId xmlns:p14="http://schemas.microsoft.com/office/powerpoint/2010/main" val="13307771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a:xfrm>
            <a:off x="327040" y="688921"/>
            <a:ext cx="8733590" cy="610278"/>
          </a:xfrm>
        </p:spPr>
        <p:txBody>
          <a:bodyPr>
            <a:normAutofit fontScale="90000"/>
          </a:bodyPr>
          <a:lstStyle/>
          <a:p>
            <a:r>
              <a:rPr lang="en-US" dirty="0"/>
              <a:t>New Navigation Bar – improves support for your brand color and logo</a:t>
            </a:r>
          </a:p>
        </p:txBody>
      </p:sp>
      <p:pic>
        <p:nvPicPr>
          <p:cNvPr id="10" name="Picture 9">
            <a:extLst>
              <a:ext uri="{FF2B5EF4-FFF2-40B4-BE49-F238E27FC236}">
                <a16:creationId xmlns:a16="http://schemas.microsoft.com/office/drawing/2014/main" id="{756C3115-A439-4A02-820B-9C64689D791D}"/>
              </a:ext>
            </a:extLst>
          </p:cNvPr>
          <p:cNvPicPr>
            <a:picLocks noChangeAspect="1"/>
          </p:cNvPicPr>
          <p:nvPr/>
        </p:nvPicPr>
        <p:blipFill>
          <a:blip r:embed="rId3"/>
          <a:stretch>
            <a:fillRect/>
          </a:stretch>
        </p:blipFill>
        <p:spPr>
          <a:xfrm>
            <a:off x="2802" y="5209305"/>
            <a:ext cx="9144000" cy="747713"/>
          </a:xfrm>
          <a:prstGeom prst="rect">
            <a:avLst/>
          </a:prstGeom>
        </p:spPr>
      </p:pic>
      <p:sp>
        <p:nvSpPr>
          <p:cNvPr id="11" name="Title 2">
            <a:extLst>
              <a:ext uri="{FF2B5EF4-FFF2-40B4-BE49-F238E27FC236}">
                <a16:creationId xmlns:a16="http://schemas.microsoft.com/office/drawing/2014/main" id="{0D41A324-EB24-4961-BEC4-DA1B006C0E3D}"/>
              </a:ext>
            </a:extLst>
          </p:cNvPr>
          <p:cNvSpPr txBox="1">
            <a:spLocks/>
          </p:cNvSpPr>
          <p:nvPr/>
        </p:nvSpPr>
        <p:spPr>
          <a:xfrm>
            <a:off x="1747328" y="3059950"/>
            <a:ext cx="7812560" cy="281586"/>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en-US" sz="1324"/>
          </a:p>
        </p:txBody>
      </p:sp>
      <p:pic>
        <p:nvPicPr>
          <p:cNvPr id="12" name="Picture 11">
            <a:extLst>
              <a:ext uri="{FF2B5EF4-FFF2-40B4-BE49-F238E27FC236}">
                <a16:creationId xmlns:a16="http://schemas.microsoft.com/office/drawing/2014/main" id="{8CA3F028-4C9E-41C5-8752-681AFF1416D2}"/>
              </a:ext>
            </a:extLst>
          </p:cNvPr>
          <p:cNvPicPr>
            <a:picLocks noChangeAspect="1"/>
          </p:cNvPicPr>
          <p:nvPr/>
        </p:nvPicPr>
        <p:blipFill rotWithShape="1">
          <a:blip r:embed="rId4"/>
          <a:srcRect r="50000" b="71347"/>
          <a:stretch/>
        </p:blipFill>
        <p:spPr>
          <a:xfrm>
            <a:off x="259301" y="2809712"/>
            <a:ext cx="8625403" cy="411908"/>
          </a:xfrm>
          <a:prstGeom prst="rect">
            <a:avLst/>
          </a:prstGeom>
        </p:spPr>
      </p:pic>
      <p:sp>
        <p:nvSpPr>
          <p:cNvPr id="13" name="Title 2">
            <a:extLst>
              <a:ext uri="{FF2B5EF4-FFF2-40B4-BE49-F238E27FC236}">
                <a16:creationId xmlns:a16="http://schemas.microsoft.com/office/drawing/2014/main" id="{7533848F-2288-4F41-91B0-B570FAB99390}"/>
              </a:ext>
            </a:extLst>
          </p:cNvPr>
          <p:cNvSpPr txBox="1">
            <a:spLocks/>
          </p:cNvSpPr>
          <p:nvPr/>
        </p:nvSpPr>
        <p:spPr>
          <a:xfrm>
            <a:off x="327040" y="3066453"/>
            <a:ext cx="4244960" cy="50936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br>
              <a:rPr lang="en-US" sz="1324"/>
            </a:br>
            <a:endParaRPr lang="en-US" sz="1324"/>
          </a:p>
        </p:txBody>
      </p:sp>
      <p:sp>
        <p:nvSpPr>
          <p:cNvPr id="14" name="Title 2">
            <a:extLst>
              <a:ext uri="{FF2B5EF4-FFF2-40B4-BE49-F238E27FC236}">
                <a16:creationId xmlns:a16="http://schemas.microsoft.com/office/drawing/2014/main" id="{1BA3F494-E3E5-4C2A-AD33-29C7A8398708}"/>
              </a:ext>
            </a:extLst>
          </p:cNvPr>
          <p:cNvSpPr txBox="1">
            <a:spLocks/>
          </p:cNvSpPr>
          <p:nvPr/>
        </p:nvSpPr>
        <p:spPr>
          <a:xfrm>
            <a:off x="2379961" y="2475591"/>
            <a:ext cx="4384078" cy="316660"/>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Unified Interface</a:t>
            </a:r>
          </a:p>
        </p:txBody>
      </p:sp>
      <p:sp>
        <p:nvSpPr>
          <p:cNvPr id="15" name="Title 2">
            <a:extLst>
              <a:ext uri="{FF2B5EF4-FFF2-40B4-BE49-F238E27FC236}">
                <a16:creationId xmlns:a16="http://schemas.microsoft.com/office/drawing/2014/main" id="{92C6B10C-25AC-4F33-B772-392460CC06DA}"/>
              </a:ext>
            </a:extLst>
          </p:cNvPr>
          <p:cNvSpPr txBox="1">
            <a:spLocks/>
          </p:cNvSpPr>
          <p:nvPr/>
        </p:nvSpPr>
        <p:spPr>
          <a:xfrm>
            <a:off x="2379961" y="1752203"/>
            <a:ext cx="4384078" cy="312586"/>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sp>
        <p:nvSpPr>
          <p:cNvPr id="16" name="Title 2">
            <a:extLst>
              <a:ext uri="{FF2B5EF4-FFF2-40B4-BE49-F238E27FC236}">
                <a16:creationId xmlns:a16="http://schemas.microsoft.com/office/drawing/2014/main" id="{7A35ECB4-F891-4773-94E5-40923696373F}"/>
              </a:ext>
            </a:extLst>
          </p:cNvPr>
          <p:cNvSpPr txBox="1">
            <a:spLocks/>
          </p:cNvSpPr>
          <p:nvPr/>
        </p:nvSpPr>
        <p:spPr>
          <a:xfrm>
            <a:off x="327040" y="4455741"/>
            <a:ext cx="4364468" cy="275948"/>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sz="1324" dirty="0"/>
              <a:t>Here is example of other themes show this enhancement:</a:t>
            </a:r>
          </a:p>
        </p:txBody>
      </p:sp>
      <p:pic>
        <p:nvPicPr>
          <p:cNvPr id="9" name="Picture 8">
            <a:extLst>
              <a:ext uri="{FF2B5EF4-FFF2-40B4-BE49-F238E27FC236}">
                <a16:creationId xmlns:a16="http://schemas.microsoft.com/office/drawing/2014/main" id="{B07F0A78-4330-4FD4-A421-23C9849583E2}"/>
              </a:ext>
            </a:extLst>
          </p:cNvPr>
          <p:cNvPicPr>
            <a:picLocks noChangeAspect="1"/>
          </p:cNvPicPr>
          <p:nvPr/>
        </p:nvPicPr>
        <p:blipFill>
          <a:blip r:embed="rId5"/>
          <a:stretch>
            <a:fillRect/>
          </a:stretch>
        </p:blipFill>
        <p:spPr>
          <a:xfrm>
            <a:off x="1" y="5453635"/>
            <a:ext cx="9144000" cy="719513"/>
          </a:xfrm>
          <a:prstGeom prst="rect">
            <a:avLst/>
          </a:prstGeom>
        </p:spPr>
      </p:pic>
      <p:pic>
        <p:nvPicPr>
          <p:cNvPr id="7" name="Picture 6">
            <a:extLst>
              <a:ext uri="{FF2B5EF4-FFF2-40B4-BE49-F238E27FC236}">
                <a16:creationId xmlns:a16="http://schemas.microsoft.com/office/drawing/2014/main" id="{4F9D037E-E702-4803-BBA2-2CCDC5EFE3CE}"/>
              </a:ext>
            </a:extLst>
          </p:cNvPr>
          <p:cNvPicPr>
            <a:picLocks noChangeAspect="1"/>
          </p:cNvPicPr>
          <p:nvPr/>
        </p:nvPicPr>
        <p:blipFill>
          <a:blip r:embed="rId6"/>
          <a:stretch>
            <a:fillRect/>
          </a:stretch>
        </p:blipFill>
        <p:spPr>
          <a:xfrm>
            <a:off x="9613" y="5697963"/>
            <a:ext cx="9144000" cy="1798352"/>
          </a:xfrm>
          <a:prstGeom prst="rect">
            <a:avLst/>
          </a:prstGeom>
        </p:spPr>
      </p:pic>
      <p:pic>
        <p:nvPicPr>
          <p:cNvPr id="19" name="Picture 18">
            <a:extLst>
              <a:ext uri="{FF2B5EF4-FFF2-40B4-BE49-F238E27FC236}">
                <a16:creationId xmlns:a16="http://schemas.microsoft.com/office/drawing/2014/main" id="{8D49C3A9-D846-47BA-AA27-F58301C6F4E5}"/>
              </a:ext>
            </a:extLst>
          </p:cNvPr>
          <p:cNvPicPr>
            <a:picLocks noChangeAspect="1"/>
          </p:cNvPicPr>
          <p:nvPr/>
        </p:nvPicPr>
        <p:blipFill rotWithShape="1">
          <a:blip r:embed="rId4"/>
          <a:srcRect l="50033" t="1843" b="70081"/>
          <a:stretch/>
        </p:blipFill>
        <p:spPr>
          <a:xfrm>
            <a:off x="259300" y="2054260"/>
            <a:ext cx="8625403" cy="403871"/>
          </a:xfrm>
          <a:prstGeom prst="rect">
            <a:avLst/>
          </a:prstGeom>
        </p:spPr>
      </p:pic>
      <p:sp>
        <p:nvSpPr>
          <p:cNvPr id="4" name="Rectangle 3">
            <a:extLst>
              <a:ext uri="{FF2B5EF4-FFF2-40B4-BE49-F238E27FC236}">
                <a16:creationId xmlns:a16="http://schemas.microsoft.com/office/drawing/2014/main" id="{8AD2F2DB-0674-4D99-AB2E-38B42197B839}"/>
              </a:ext>
            </a:extLst>
          </p:cNvPr>
          <p:cNvSpPr/>
          <p:nvPr/>
        </p:nvSpPr>
        <p:spPr>
          <a:xfrm>
            <a:off x="259298" y="3330458"/>
            <a:ext cx="8625402" cy="499880"/>
          </a:xfrm>
          <a:prstGeom prst="rect">
            <a:avLst/>
          </a:prstGeom>
        </p:spPr>
        <p:txBody>
          <a:bodyPr wrap="square">
            <a:spAutoFit/>
          </a:bodyPr>
          <a:lstStyle/>
          <a:p>
            <a:pPr algn="ctr"/>
            <a:r>
              <a:rPr lang="en-US" sz="1324" spc="-37">
                <a:ln w="3175">
                  <a:noFill/>
                </a:ln>
                <a:latin typeface="+mj-lt"/>
                <a:cs typeface="Segoe UI" pitchFamily="34" charset="0"/>
              </a:rPr>
              <a:t>Continue to use your logo and your brand color as set in your environment theme, </a:t>
            </a:r>
          </a:p>
          <a:p>
            <a:pPr algn="ctr"/>
            <a:r>
              <a:rPr lang="en-US" sz="1324" spc="-37">
                <a:ln w="3175">
                  <a:noFill/>
                </a:ln>
                <a:latin typeface="+mj-lt"/>
                <a:cs typeface="Segoe UI" pitchFamily="34" charset="0"/>
              </a:rPr>
              <a:t>now the color is carried across the whole top navigation bar</a:t>
            </a:r>
          </a:p>
        </p:txBody>
      </p:sp>
      <p:sp>
        <p:nvSpPr>
          <p:cNvPr id="17" name="Title 2">
            <a:extLst>
              <a:ext uri="{FF2B5EF4-FFF2-40B4-BE49-F238E27FC236}">
                <a16:creationId xmlns:a16="http://schemas.microsoft.com/office/drawing/2014/main" id="{6834B31C-1852-424B-8C80-B9E9F61E4C8B}"/>
              </a:ext>
            </a:extLst>
          </p:cNvPr>
          <p:cNvSpPr txBox="1">
            <a:spLocks/>
          </p:cNvSpPr>
          <p:nvPr/>
        </p:nvSpPr>
        <p:spPr>
          <a:xfrm>
            <a:off x="259297" y="4809845"/>
            <a:ext cx="4384078" cy="274830"/>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Unified Interface</a:t>
            </a:r>
          </a:p>
        </p:txBody>
      </p:sp>
      <p:sp>
        <p:nvSpPr>
          <p:cNvPr id="18" name="Title 2">
            <a:extLst>
              <a:ext uri="{FF2B5EF4-FFF2-40B4-BE49-F238E27FC236}">
                <a16:creationId xmlns:a16="http://schemas.microsoft.com/office/drawing/2014/main" id="{44B0929D-D0F2-4084-98B0-3958A8A04DE0}"/>
              </a:ext>
            </a:extLst>
          </p:cNvPr>
          <p:cNvSpPr txBox="1">
            <a:spLocks/>
          </p:cNvSpPr>
          <p:nvPr/>
        </p:nvSpPr>
        <p:spPr>
          <a:xfrm>
            <a:off x="4834316" y="4809845"/>
            <a:ext cx="4384078" cy="274830"/>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spTree>
    <p:extLst>
      <p:ext uri="{BB962C8B-B14F-4D97-AF65-F5344CB8AC3E}">
        <p14:creationId xmlns:p14="http://schemas.microsoft.com/office/powerpoint/2010/main" val="4012903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476747-387C-4329-85DC-0927411DBBB6}"/>
              </a:ext>
            </a:extLst>
          </p:cNvPr>
          <p:cNvPicPr>
            <a:picLocks noChangeAspect="1"/>
          </p:cNvPicPr>
          <p:nvPr/>
        </p:nvPicPr>
        <p:blipFill>
          <a:blip r:embed="rId3"/>
          <a:stretch>
            <a:fillRect/>
          </a:stretch>
        </p:blipFill>
        <p:spPr>
          <a:xfrm>
            <a:off x="676166" y="1885121"/>
            <a:ext cx="7885737" cy="4107295"/>
          </a:xfrm>
          <a:prstGeom prst="rect">
            <a:avLst/>
          </a:prstGeom>
        </p:spPr>
      </p:pic>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a:xfrm>
            <a:off x="321913" y="560869"/>
            <a:ext cx="8727987" cy="610278"/>
          </a:xfrm>
        </p:spPr>
        <p:txBody>
          <a:bodyPr>
            <a:normAutofit fontScale="90000"/>
          </a:bodyPr>
          <a:lstStyle/>
          <a:p>
            <a:r>
              <a:rPr lang="en-US" dirty="0"/>
              <a:t>Dashboards – System or Personal continue as designed with improvements</a:t>
            </a:r>
          </a:p>
        </p:txBody>
      </p:sp>
      <p:sp>
        <p:nvSpPr>
          <p:cNvPr id="7" name="Rectangle: Rounded Corners 6">
            <a:extLst>
              <a:ext uri="{FF2B5EF4-FFF2-40B4-BE49-F238E27FC236}">
                <a16:creationId xmlns:a16="http://schemas.microsoft.com/office/drawing/2014/main" id="{A9866249-64C7-45CF-B9D3-37E55B4DDC02}"/>
              </a:ext>
            </a:extLst>
          </p:cNvPr>
          <p:cNvSpPr/>
          <p:nvPr/>
        </p:nvSpPr>
        <p:spPr bwMode="auto">
          <a:xfrm>
            <a:off x="6314075" y="4884843"/>
            <a:ext cx="1942500" cy="1005824"/>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marL="252134" indent="-252134" defTabSz="699291" fontAlgn="base">
              <a:spcBef>
                <a:spcPct val="0"/>
              </a:spcBef>
              <a:spcAft>
                <a:spcPct val="0"/>
              </a:spcAft>
              <a:buAutoNum type="arabicPeriod"/>
            </a:pPr>
            <a:r>
              <a:rPr lang="en-US" sz="1176"/>
              <a:t>Improved Charts</a:t>
            </a:r>
          </a:p>
          <a:p>
            <a:pPr marL="252134" indent="-252134" defTabSz="699291" fontAlgn="base">
              <a:spcBef>
                <a:spcPct val="0"/>
              </a:spcBef>
              <a:spcAft>
                <a:spcPct val="0"/>
              </a:spcAft>
              <a:buAutoNum type="arabicPeriod"/>
            </a:pPr>
            <a:r>
              <a:rPr lang="en-US" sz="1176"/>
              <a:t>Using full screen</a:t>
            </a:r>
          </a:p>
        </p:txBody>
      </p:sp>
      <p:sp>
        <p:nvSpPr>
          <p:cNvPr id="8" name="Title 2">
            <a:extLst>
              <a:ext uri="{FF2B5EF4-FFF2-40B4-BE49-F238E27FC236}">
                <a16:creationId xmlns:a16="http://schemas.microsoft.com/office/drawing/2014/main" id="{F3D4A9F9-4AD6-40D4-A5C5-A24144E9C6B1}"/>
              </a:ext>
            </a:extLst>
          </p:cNvPr>
          <p:cNvSpPr txBox="1">
            <a:spLocks/>
          </p:cNvSpPr>
          <p:nvPr/>
        </p:nvSpPr>
        <p:spPr>
          <a:xfrm>
            <a:off x="110886" y="1614824"/>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Unified Interface</a:t>
            </a:r>
          </a:p>
        </p:txBody>
      </p:sp>
      <p:sp>
        <p:nvSpPr>
          <p:cNvPr id="9" name="Title 2">
            <a:extLst>
              <a:ext uri="{FF2B5EF4-FFF2-40B4-BE49-F238E27FC236}">
                <a16:creationId xmlns:a16="http://schemas.microsoft.com/office/drawing/2014/main" id="{AB3E6223-14D4-43E0-AB2D-3F508BAF6B50}"/>
              </a:ext>
            </a:extLst>
          </p:cNvPr>
          <p:cNvSpPr txBox="1">
            <a:spLocks/>
          </p:cNvSpPr>
          <p:nvPr/>
        </p:nvSpPr>
        <p:spPr>
          <a:xfrm>
            <a:off x="4685905" y="1614824"/>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sp>
        <p:nvSpPr>
          <p:cNvPr id="10" name="Oval 9">
            <a:extLst>
              <a:ext uri="{FF2B5EF4-FFF2-40B4-BE49-F238E27FC236}">
                <a16:creationId xmlns:a16="http://schemas.microsoft.com/office/drawing/2014/main" id="{FB320F96-5C4F-49F8-BE18-91C75A66FCBE}"/>
              </a:ext>
            </a:extLst>
          </p:cNvPr>
          <p:cNvSpPr/>
          <p:nvPr/>
        </p:nvSpPr>
        <p:spPr bwMode="auto">
          <a:xfrm>
            <a:off x="3107585" y="5583162"/>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2</a:t>
            </a:r>
          </a:p>
        </p:txBody>
      </p:sp>
      <p:sp>
        <p:nvSpPr>
          <p:cNvPr id="11" name="Oval 10">
            <a:extLst>
              <a:ext uri="{FF2B5EF4-FFF2-40B4-BE49-F238E27FC236}">
                <a16:creationId xmlns:a16="http://schemas.microsoft.com/office/drawing/2014/main" id="{55B7604A-D900-4AB6-A447-AFA245E2E735}"/>
              </a:ext>
            </a:extLst>
          </p:cNvPr>
          <p:cNvSpPr/>
          <p:nvPr/>
        </p:nvSpPr>
        <p:spPr bwMode="auto">
          <a:xfrm>
            <a:off x="2538706" y="2894647"/>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1</a:t>
            </a:r>
          </a:p>
        </p:txBody>
      </p:sp>
    </p:spTree>
    <p:extLst>
      <p:ext uri="{BB962C8B-B14F-4D97-AF65-F5344CB8AC3E}">
        <p14:creationId xmlns:p14="http://schemas.microsoft.com/office/powerpoint/2010/main" val="6795870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p:txBody>
          <a:bodyPr>
            <a:normAutofit fontScale="90000"/>
          </a:bodyPr>
          <a:lstStyle/>
          <a:p>
            <a:r>
              <a:rPr lang="en-US"/>
              <a:t>Views – System Views and Personal Views continue as designed </a:t>
            </a:r>
          </a:p>
        </p:txBody>
      </p:sp>
      <p:sp>
        <p:nvSpPr>
          <p:cNvPr id="5" name="Content Placeholder 4">
            <a:extLst>
              <a:ext uri="{FF2B5EF4-FFF2-40B4-BE49-F238E27FC236}">
                <a16:creationId xmlns:a16="http://schemas.microsoft.com/office/drawing/2014/main" id="{3164631E-45B1-4FF6-9402-F5AE63F46ACE}"/>
              </a:ext>
            </a:extLst>
          </p:cNvPr>
          <p:cNvSpPr>
            <a:spLocks noGrp="1"/>
          </p:cNvSpPr>
          <p:nvPr>
            <p:ph sz="quarter" idx="12"/>
          </p:nvPr>
        </p:nvSpPr>
        <p:spPr>
          <a:xfrm>
            <a:off x="438151" y="1933789"/>
            <a:ext cx="3908822" cy="407331"/>
          </a:xfrm>
        </p:spPr>
        <p:txBody>
          <a:bodyPr>
            <a:normAutofit fontScale="77500" lnSpcReduction="20000"/>
          </a:bodyPr>
          <a:lstStyle/>
          <a:p>
            <a:endParaRPr lang="en-US"/>
          </a:p>
        </p:txBody>
      </p:sp>
      <p:sp>
        <p:nvSpPr>
          <p:cNvPr id="6" name="Content Placeholder 5">
            <a:extLst>
              <a:ext uri="{FF2B5EF4-FFF2-40B4-BE49-F238E27FC236}">
                <a16:creationId xmlns:a16="http://schemas.microsoft.com/office/drawing/2014/main" id="{CD837E00-593C-4D9A-84DC-75CC5DFF6934}"/>
              </a:ext>
            </a:extLst>
          </p:cNvPr>
          <p:cNvSpPr>
            <a:spLocks noGrp="1"/>
          </p:cNvSpPr>
          <p:nvPr>
            <p:ph sz="quarter" idx="13"/>
          </p:nvPr>
        </p:nvSpPr>
        <p:spPr>
          <a:xfrm>
            <a:off x="4792268" y="1933789"/>
            <a:ext cx="3914775" cy="407331"/>
          </a:xfrm>
        </p:spPr>
        <p:txBody>
          <a:bodyPr>
            <a:normAutofit fontScale="77500" lnSpcReduction="20000"/>
          </a:bodyPr>
          <a:lstStyle/>
          <a:p>
            <a:endParaRPr lang="en-US"/>
          </a:p>
        </p:txBody>
      </p:sp>
      <p:pic>
        <p:nvPicPr>
          <p:cNvPr id="2" name="Picture 1">
            <a:extLst>
              <a:ext uri="{FF2B5EF4-FFF2-40B4-BE49-F238E27FC236}">
                <a16:creationId xmlns:a16="http://schemas.microsoft.com/office/drawing/2014/main" id="{84ECD0DE-AFE0-4747-8F38-3A99B2CF6EA8}"/>
              </a:ext>
            </a:extLst>
          </p:cNvPr>
          <p:cNvPicPr>
            <a:picLocks noChangeAspect="1"/>
          </p:cNvPicPr>
          <p:nvPr/>
        </p:nvPicPr>
        <p:blipFill>
          <a:blip r:embed="rId3"/>
          <a:stretch>
            <a:fillRect/>
          </a:stretch>
        </p:blipFill>
        <p:spPr>
          <a:xfrm>
            <a:off x="0" y="1933790"/>
            <a:ext cx="9144000" cy="3239097"/>
          </a:xfrm>
          <a:prstGeom prst="rect">
            <a:avLst/>
          </a:prstGeom>
        </p:spPr>
      </p:pic>
      <p:sp>
        <p:nvSpPr>
          <p:cNvPr id="7" name="Rectangle: Rounded Corners 6">
            <a:extLst>
              <a:ext uri="{FF2B5EF4-FFF2-40B4-BE49-F238E27FC236}">
                <a16:creationId xmlns:a16="http://schemas.microsoft.com/office/drawing/2014/main" id="{D7283BD9-595C-4FFA-B455-C824DE831F2A}"/>
              </a:ext>
            </a:extLst>
          </p:cNvPr>
          <p:cNvSpPr/>
          <p:nvPr/>
        </p:nvSpPr>
        <p:spPr bwMode="auto">
          <a:xfrm>
            <a:off x="341996" y="5172885"/>
            <a:ext cx="4095308" cy="756786"/>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marL="252134" indent="-252134" defTabSz="699291" fontAlgn="base">
              <a:spcBef>
                <a:spcPct val="0"/>
              </a:spcBef>
              <a:spcAft>
                <a:spcPct val="0"/>
              </a:spcAft>
              <a:buFontTx/>
              <a:buAutoNum type="arabicPeriod"/>
            </a:pPr>
            <a:r>
              <a:rPr lang="en-US" sz="1324">
                <a:gradFill>
                  <a:gsLst>
                    <a:gs pos="0">
                      <a:srgbClr val="FFFFFF"/>
                    </a:gs>
                    <a:gs pos="100000">
                      <a:srgbClr val="FFFFFF"/>
                    </a:gs>
                  </a:gsLst>
                  <a:lin ang="5400000" scaled="0"/>
                </a:gradFill>
                <a:ea typeface="Segoe UI" pitchFamily="34" charset="0"/>
                <a:cs typeface="Segoe UI" pitchFamily="34" charset="0"/>
              </a:rPr>
              <a:t>Improved View Header Density</a:t>
            </a:r>
          </a:p>
          <a:p>
            <a:pPr marL="252134" indent="-252134" defTabSz="699291" fontAlgn="base">
              <a:spcBef>
                <a:spcPct val="0"/>
              </a:spcBef>
              <a:spcAft>
                <a:spcPct val="0"/>
              </a:spcAft>
              <a:buAutoNum type="arabicPeriod"/>
            </a:pPr>
            <a:r>
              <a:rPr lang="en-US" sz="1324">
                <a:gradFill>
                  <a:gsLst>
                    <a:gs pos="0">
                      <a:srgbClr val="FFFFFF"/>
                    </a:gs>
                    <a:gs pos="100000">
                      <a:srgbClr val="FFFFFF"/>
                    </a:gs>
                  </a:gsLst>
                  <a:lin ang="5400000" scaled="0"/>
                </a:gradFill>
                <a:ea typeface="Segoe UI" pitchFamily="34" charset="0"/>
                <a:cs typeface="Segoe UI" pitchFamily="34" charset="0"/>
              </a:rPr>
              <a:t>Improved View Row Density</a:t>
            </a:r>
          </a:p>
        </p:txBody>
      </p:sp>
      <p:sp>
        <p:nvSpPr>
          <p:cNvPr id="4" name="Oval 3">
            <a:extLst>
              <a:ext uri="{FF2B5EF4-FFF2-40B4-BE49-F238E27FC236}">
                <a16:creationId xmlns:a16="http://schemas.microsoft.com/office/drawing/2014/main" id="{C20053B3-C01A-47D5-9E23-93CDF3F8D1A8}"/>
              </a:ext>
            </a:extLst>
          </p:cNvPr>
          <p:cNvSpPr/>
          <p:nvPr/>
        </p:nvSpPr>
        <p:spPr bwMode="auto">
          <a:xfrm>
            <a:off x="1523854" y="2461311"/>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1</a:t>
            </a:r>
          </a:p>
        </p:txBody>
      </p:sp>
      <p:sp>
        <p:nvSpPr>
          <p:cNvPr id="9" name="Oval 8">
            <a:extLst>
              <a:ext uri="{FF2B5EF4-FFF2-40B4-BE49-F238E27FC236}">
                <a16:creationId xmlns:a16="http://schemas.microsoft.com/office/drawing/2014/main" id="{E7AA05A2-994B-414A-A558-F32B9F2A559D}"/>
              </a:ext>
            </a:extLst>
          </p:cNvPr>
          <p:cNvSpPr/>
          <p:nvPr/>
        </p:nvSpPr>
        <p:spPr bwMode="auto">
          <a:xfrm>
            <a:off x="1523854" y="3648173"/>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2</a:t>
            </a:r>
          </a:p>
        </p:txBody>
      </p:sp>
      <p:sp>
        <p:nvSpPr>
          <p:cNvPr id="10" name="Title 2">
            <a:extLst>
              <a:ext uri="{FF2B5EF4-FFF2-40B4-BE49-F238E27FC236}">
                <a16:creationId xmlns:a16="http://schemas.microsoft.com/office/drawing/2014/main" id="{F8311A5E-5993-4870-9B79-C4AD7EA0BB1C}"/>
              </a:ext>
            </a:extLst>
          </p:cNvPr>
          <p:cNvSpPr txBox="1">
            <a:spLocks/>
          </p:cNvSpPr>
          <p:nvPr/>
        </p:nvSpPr>
        <p:spPr>
          <a:xfrm>
            <a:off x="174984" y="1599343"/>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Unified Interface</a:t>
            </a:r>
          </a:p>
        </p:txBody>
      </p:sp>
      <p:sp>
        <p:nvSpPr>
          <p:cNvPr id="11" name="Title 2">
            <a:extLst>
              <a:ext uri="{FF2B5EF4-FFF2-40B4-BE49-F238E27FC236}">
                <a16:creationId xmlns:a16="http://schemas.microsoft.com/office/drawing/2014/main" id="{19DAEFD0-3109-4713-B14B-486504166071}"/>
              </a:ext>
            </a:extLst>
          </p:cNvPr>
          <p:cNvSpPr txBox="1">
            <a:spLocks/>
          </p:cNvSpPr>
          <p:nvPr/>
        </p:nvSpPr>
        <p:spPr>
          <a:xfrm>
            <a:off x="4750002" y="1599343"/>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spTree>
    <p:extLst>
      <p:ext uri="{BB962C8B-B14F-4D97-AF65-F5344CB8AC3E}">
        <p14:creationId xmlns:p14="http://schemas.microsoft.com/office/powerpoint/2010/main" val="15262262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BE4F2D-72A4-45ED-92C4-A44024CE14C1}"/>
              </a:ext>
            </a:extLst>
          </p:cNvPr>
          <p:cNvPicPr>
            <a:picLocks noChangeAspect="1"/>
          </p:cNvPicPr>
          <p:nvPr/>
        </p:nvPicPr>
        <p:blipFill rotWithShape="1">
          <a:blip r:embed="rId3"/>
          <a:srcRect r="34088" b="36768"/>
          <a:stretch/>
        </p:blipFill>
        <p:spPr>
          <a:xfrm>
            <a:off x="4750003" y="2202461"/>
            <a:ext cx="4376404" cy="2516319"/>
          </a:xfrm>
          <a:prstGeom prst="rect">
            <a:avLst/>
          </a:prstGeom>
        </p:spPr>
      </p:pic>
      <p:pic>
        <p:nvPicPr>
          <p:cNvPr id="2" name="Picture 1">
            <a:extLst>
              <a:ext uri="{FF2B5EF4-FFF2-40B4-BE49-F238E27FC236}">
                <a16:creationId xmlns:a16="http://schemas.microsoft.com/office/drawing/2014/main" id="{055257A5-D85A-4D82-ADAB-2C115D8AE521}"/>
              </a:ext>
            </a:extLst>
          </p:cNvPr>
          <p:cNvPicPr>
            <a:picLocks noChangeAspect="1"/>
          </p:cNvPicPr>
          <p:nvPr/>
        </p:nvPicPr>
        <p:blipFill rotWithShape="1">
          <a:blip r:embed="rId4"/>
          <a:srcRect r="33182" b="31740"/>
          <a:stretch/>
        </p:blipFill>
        <p:spPr>
          <a:xfrm>
            <a:off x="297967" y="2197844"/>
            <a:ext cx="4126548" cy="2520934"/>
          </a:xfrm>
          <a:prstGeom prst="rect">
            <a:avLst/>
          </a:prstGeom>
        </p:spPr>
      </p:pic>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p:txBody>
          <a:bodyPr>
            <a:normAutofit fontScale="90000"/>
          </a:bodyPr>
          <a:lstStyle/>
          <a:p>
            <a:r>
              <a:rPr lang="en-US"/>
              <a:t>Forms – what happens to my form customizations?</a:t>
            </a:r>
            <a:endParaRPr lang="en-US">
              <a:highlight>
                <a:srgbClr val="FFFF00"/>
              </a:highlight>
            </a:endParaRPr>
          </a:p>
        </p:txBody>
      </p:sp>
      <p:sp>
        <p:nvSpPr>
          <p:cNvPr id="7" name="Title 2">
            <a:extLst>
              <a:ext uri="{FF2B5EF4-FFF2-40B4-BE49-F238E27FC236}">
                <a16:creationId xmlns:a16="http://schemas.microsoft.com/office/drawing/2014/main" id="{3BBEA0CA-E7EE-40AC-BE4A-DDA0D3E0DA06}"/>
              </a:ext>
            </a:extLst>
          </p:cNvPr>
          <p:cNvSpPr txBox="1">
            <a:spLocks/>
          </p:cNvSpPr>
          <p:nvPr/>
        </p:nvSpPr>
        <p:spPr>
          <a:xfrm>
            <a:off x="174984" y="1736644"/>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Unified Interface</a:t>
            </a:r>
          </a:p>
        </p:txBody>
      </p:sp>
      <p:sp>
        <p:nvSpPr>
          <p:cNvPr id="8" name="Title 2">
            <a:extLst>
              <a:ext uri="{FF2B5EF4-FFF2-40B4-BE49-F238E27FC236}">
                <a16:creationId xmlns:a16="http://schemas.microsoft.com/office/drawing/2014/main" id="{249D17D4-8052-4D41-A071-93DE1E26063E}"/>
              </a:ext>
            </a:extLst>
          </p:cNvPr>
          <p:cNvSpPr txBox="1">
            <a:spLocks/>
          </p:cNvSpPr>
          <p:nvPr/>
        </p:nvSpPr>
        <p:spPr>
          <a:xfrm>
            <a:off x="4750002" y="1736644"/>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sp>
        <p:nvSpPr>
          <p:cNvPr id="10" name="Oval 9">
            <a:extLst>
              <a:ext uri="{FF2B5EF4-FFF2-40B4-BE49-F238E27FC236}">
                <a16:creationId xmlns:a16="http://schemas.microsoft.com/office/drawing/2014/main" id="{4F9C5362-D5D2-440E-8186-04A05F831563}"/>
              </a:ext>
            </a:extLst>
          </p:cNvPr>
          <p:cNvSpPr/>
          <p:nvPr/>
        </p:nvSpPr>
        <p:spPr bwMode="auto">
          <a:xfrm>
            <a:off x="181965" y="3027175"/>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1</a:t>
            </a:r>
          </a:p>
        </p:txBody>
      </p:sp>
      <p:sp>
        <p:nvSpPr>
          <p:cNvPr id="12" name="Oval 11">
            <a:extLst>
              <a:ext uri="{FF2B5EF4-FFF2-40B4-BE49-F238E27FC236}">
                <a16:creationId xmlns:a16="http://schemas.microsoft.com/office/drawing/2014/main" id="{5ABCDE2D-2FDE-45F5-A7A2-7E9B1C68E946}"/>
              </a:ext>
            </a:extLst>
          </p:cNvPr>
          <p:cNvSpPr/>
          <p:nvPr/>
        </p:nvSpPr>
        <p:spPr bwMode="auto">
          <a:xfrm>
            <a:off x="4564188" y="3120462"/>
            <a:ext cx="340641" cy="337851"/>
          </a:xfrm>
          <a:prstGeom prst="ellipse">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1</a:t>
            </a:r>
          </a:p>
        </p:txBody>
      </p:sp>
      <p:sp>
        <p:nvSpPr>
          <p:cNvPr id="9" name="Rectangle: Rounded Corners 8">
            <a:extLst>
              <a:ext uri="{FF2B5EF4-FFF2-40B4-BE49-F238E27FC236}">
                <a16:creationId xmlns:a16="http://schemas.microsoft.com/office/drawing/2014/main" id="{A88D7AC0-36BA-427B-8088-0DEBA2541904}"/>
              </a:ext>
            </a:extLst>
          </p:cNvPr>
          <p:cNvSpPr/>
          <p:nvPr/>
        </p:nvSpPr>
        <p:spPr bwMode="auto">
          <a:xfrm>
            <a:off x="353988" y="4938215"/>
            <a:ext cx="8436024" cy="999534"/>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marL="252134" indent="-252134" defTabSz="699291" fontAlgn="base">
              <a:spcBef>
                <a:spcPct val="0"/>
              </a:spcBef>
              <a:spcAft>
                <a:spcPct val="0"/>
              </a:spcAft>
              <a:buAutoNum type="arabicPeriod"/>
            </a:pPr>
            <a:r>
              <a:rPr lang="en-US" sz="1324">
                <a:gradFill>
                  <a:gsLst>
                    <a:gs pos="0">
                      <a:srgbClr val="FFFFFF"/>
                    </a:gs>
                    <a:gs pos="100000">
                      <a:srgbClr val="FFFFFF"/>
                    </a:gs>
                  </a:gsLst>
                  <a:lin ang="5400000" scaled="0"/>
                </a:gradFill>
                <a:ea typeface="Segoe UI" pitchFamily="34" charset="0"/>
                <a:cs typeface="Segoe UI" pitchFamily="34" charset="0"/>
              </a:rPr>
              <a:t>Sections are still part of Form layout </a:t>
            </a:r>
          </a:p>
          <a:p>
            <a:pPr marL="252134" indent="-252134" defTabSz="699291" fontAlgn="base">
              <a:spcBef>
                <a:spcPct val="0"/>
              </a:spcBef>
              <a:spcAft>
                <a:spcPct val="0"/>
              </a:spcAft>
              <a:buAutoNum type="arabicPeriod"/>
            </a:pPr>
            <a:r>
              <a:rPr lang="en-US" sz="1324">
                <a:gradFill>
                  <a:gsLst>
                    <a:gs pos="0">
                      <a:srgbClr val="FFFFFF"/>
                    </a:gs>
                    <a:gs pos="100000">
                      <a:srgbClr val="FFFFFF"/>
                    </a:gs>
                  </a:gsLst>
                  <a:lin ang="5400000" scaled="0"/>
                </a:gradFill>
                <a:ea typeface="Segoe UI" pitchFamily="34" charset="0"/>
                <a:cs typeface="Segoe UI" pitchFamily="34" charset="0"/>
              </a:rPr>
              <a:t>Column layout continues as configured</a:t>
            </a:r>
          </a:p>
          <a:p>
            <a:pPr marL="252134" indent="-252134" defTabSz="699291" fontAlgn="base">
              <a:spcBef>
                <a:spcPct val="0"/>
              </a:spcBef>
              <a:spcAft>
                <a:spcPct val="0"/>
              </a:spcAft>
              <a:buAutoNum type="arabicPeriod"/>
            </a:pPr>
            <a:r>
              <a:rPr lang="en-US" sz="1324">
                <a:gradFill>
                  <a:gsLst>
                    <a:gs pos="0">
                      <a:srgbClr val="FFFFFF"/>
                    </a:gs>
                    <a:gs pos="100000">
                      <a:srgbClr val="FFFFFF"/>
                    </a:gs>
                  </a:gsLst>
                  <a:lin ang="5400000" scaled="0"/>
                </a:gradFill>
                <a:ea typeface="Segoe UI" pitchFamily="34" charset="0"/>
                <a:cs typeface="Segoe UI" pitchFamily="34" charset="0"/>
              </a:rPr>
              <a:t>Field formatting and display properties remain as configured</a:t>
            </a:r>
          </a:p>
        </p:txBody>
      </p:sp>
      <p:sp>
        <p:nvSpPr>
          <p:cNvPr id="14" name="Oval 13">
            <a:extLst>
              <a:ext uri="{FF2B5EF4-FFF2-40B4-BE49-F238E27FC236}">
                <a16:creationId xmlns:a16="http://schemas.microsoft.com/office/drawing/2014/main" id="{BFD39F19-AA0F-4AAE-8FAE-171E2850F9B2}"/>
              </a:ext>
            </a:extLst>
          </p:cNvPr>
          <p:cNvSpPr/>
          <p:nvPr/>
        </p:nvSpPr>
        <p:spPr bwMode="auto">
          <a:xfrm>
            <a:off x="7730409" y="3222566"/>
            <a:ext cx="340641" cy="337851"/>
          </a:xfrm>
          <a:prstGeom prst="ellipse">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2</a:t>
            </a:r>
          </a:p>
        </p:txBody>
      </p:sp>
      <p:sp>
        <p:nvSpPr>
          <p:cNvPr id="15" name="Oval 14">
            <a:extLst>
              <a:ext uri="{FF2B5EF4-FFF2-40B4-BE49-F238E27FC236}">
                <a16:creationId xmlns:a16="http://schemas.microsoft.com/office/drawing/2014/main" id="{F229234A-E9F5-48B6-8484-2BB8D29C47DE}"/>
              </a:ext>
            </a:extLst>
          </p:cNvPr>
          <p:cNvSpPr/>
          <p:nvPr/>
        </p:nvSpPr>
        <p:spPr bwMode="auto">
          <a:xfrm>
            <a:off x="3177865" y="3079038"/>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2</a:t>
            </a:r>
          </a:p>
        </p:txBody>
      </p:sp>
      <p:sp>
        <p:nvSpPr>
          <p:cNvPr id="16" name="Oval 15">
            <a:extLst>
              <a:ext uri="{FF2B5EF4-FFF2-40B4-BE49-F238E27FC236}">
                <a16:creationId xmlns:a16="http://schemas.microsoft.com/office/drawing/2014/main" id="{4D5C1D34-AE4A-4B95-B99C-FF39FA6BFC78}"/>
              </a:ext>
            </a:extLst>
          </p:cNvPr>
          <p:cNvSpPr/>
          <p:nvPr/>
        </p:nvSpPr>
        <p:spPr bwMode="auto">
          <a:xfrm>
            <a:off x="2196704" y="4390781"/>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3</a:t>
            </a:r>
          </a:p>
        </p:txBody>
      </p:sp>
      <p:sp>
        <p:nvSpPr>
          <p:cNvPr id="17" name="Oval 16">
            <a:extLst>
              <a:ext uri="{FF2B5EF4-FFF2-40B4-BE49-F238E27FC236}">
                <a16:creationId xmlns:a16="http://schemas.microsoft.com/office/drawing/2014/main" id="{9137227C-9039-468D-B26A-9120BAE26495}"/>
              </a:ext>
            </a:extLst>
          </p:cNvPr>
          <p:cNvSpPr/>
          <p:nvPr/>
        </p:nvSpPr>
        <p:spPr bwMode="auto">
          <a:xfrm>
            <a:off x="6712593" y="4390781"/>
            <a:ext cx="340641" cy="337851"/>
          </a:xfrm>
          <a:prstGeom prst="ellipse">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3</a:t>
            </a:r>
          </a:p>
        </p:txBody>
      </p:sp>
    </p:spTree>
    <p:extLst>
      <p:ext uri="{BB962C8B-B14F-4D97-AF65-F5344CB8AC3E}">
        <p14:creationId xmlns:p14="http://schemas.microsoft.com/office/powerpoint/2010/main" val="29306473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A3B376B-3EB9-4A3D-AEF7-B869CCEDDEF0}"/>
              </a:ext>
            </a:extLst>
          </p:cNvPr>
          <p:cNvPicPr>
            <a:picLocks noChangeAspect="1"/>
          </p:cNvPicPr>
          <p:nvPr/>
        </p:nvPicPr>
        <p:blipFill rotWithShape="1">
          <a:blip r:embed="rId3"/>
          <a:srcRect b="29510"/>
          <a:stretch/>
        </p:blipFill>
        <p:spPr>
          <a:xfrm>
            <a:off x="638320" y="2072978"/>
            <a:ext cx="3572681" cy="2300305"/>
          </a:xfrm>
          <a:prstGeom prst="rect">
            <a:avLst/>
          </a:prstGeom>
        </p:spPr>
      </p:pic>
      <p:pic>
        <p:nvPicPr>
          <p:cNvPr id="19" name="Picture 18">
            <a:extLst>
              <a:ext uri="{FF2B5EF4-FFF2-40B4-BE49-F238E27FC236}">
                <a16:creationId xmlns:a16="http://schemas.microsoft.com/office/drawing/2014/main" id="{5C00BA21-447E-41BD-9E19-1C927C842C39}"/>
              </a:ext>
            </a:extLst>
          </p:cNvPr>
          <p:cNvPicPr>
            <a:picLocks noChangeAspect="1"/>
          </p:cNvPicPr>
          <p:nvPr/>
        </p:nvPicPr>
        <p:blipFill rotWithShape="1">
          <a:blip r:embed="rId4"/>
          <a:srcRect b="23623"/>
          <a:stretch/>
        </p:blipFill>
        <p:spPr>
          <a:xfrm>
            <a:off x="5425096" y="2126014"/>
            <a:ext cx="3169983" cy="2300306"/>
          </a:xfrm>
          <a:prstGeom prst="rect">
            <a:avLst/>
          </a:prstGeom>
        </p:spPr>
      </p:pic>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p:txBody>
          <a:bodyPr>
            <a:normAutofit fontScale="90000"/>
          </a:bodyPr>
          <a:lstStyle/>
          <a:p>
            <a:r>
              <a:rPr lang="en-US"/>
              <a:t>Forms – Tabs navigation is now on top and easily discoverable</a:t>
            </a:r>
            <a:endParaRPr lang="en-US">
              <a:highlight>
                <a:srgbClr val="FFFF00"/>
              </a:highlight>
            </a:endParaRPr>
          </a:p>
        </p:txBody>
      </p:sp>
      <p:sp>
        <p:nvSpPr>
          <p:cNvPr id="7" name="Title 2">
            <a:extLst>
              <a:ext uri="{FF2B5EF4-FFF2-40B4-BE49-F238E27FC236}">
                <a16:creationId xmlns:a16="http://schemas.microsoft.com/office/drawing/2014/main" id="{3BBEA0CA-E7EE-40AC-BE4A-DDA0D3E0DA06}"/>
              </a:ext>
            </a:extLst>
          </p:cNvPr>
          <p:cNvSpPr txBox="1">
            <a:spLocks/>
          </p:cNvSpPr>
          <p:nvPr/>
        </p:nvSpPr>
        <p:spPr>
          <a:xfrm>
            <a:off x="174984" y="1736644"/>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Unified Interface</a:t>
            </a:r>
          </a:p>
        </p:txBody>
      </p:sp>
      <p:sp>
        <p:nvSpPr>
          <p:cNvPr id="8" name="Title 2">
            <a:extLst>
              <a:ext uri="{FF2B5EF4-FFF2-40B4-BE49-F238E27FC236}">
                <a16:creationId xmlns:a16="http://schemas.microsoft.com/office/drawing/2014/main" id="{249D17D4-8052-4D41-A071-93DE1E26063E}"/>
              </a:ext>
            </a:extLst>
          </p:cNvPr>
          <p:cNvSpPr txBox="1">
            <a:spLocks/>
          </p:cNvSpPr>
          <p:nvPr/>
        </p:nvSpPr>
        <p:spPr>
          <a:xfrm>
            <a:off x="4750002" y="1736644"/>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sp>
        <p:nvSpPr>
          <p:cNvPr id="10" name="Oval 9">
            <a:extLst>
              <a:ext uri="{FF2B5EF4-FFF2-40B4-BE49-F238E27FC236}">
                <a16:creationId xmlns:a16="http://schemas.microsoft.com/office/drawing/2014/main" id="{4F9C5362-D5D2-440E-8186-04A05F831563}"/>
              </a:ext>
            </a:extLst>
          </p:cNvPr>
          <p:cNvSpPr/>
          <p:nvPr/>
        </p:nvSpPr>
        <p:spPr bwMode="auto">
          <a:xfrm>
            <a:off x="2196704" y="3462981"/>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1</a:t>
            </a:r>
          </a:p>
        </p:txBody>
      </p:sp>
      <p:sp>
        <p:nvSpPr>
          <p:cNvPr id="9" name="Rectangle: Rounded Corners 8">
            <a:extLst>
              <a:ext uri="{FF2B5EF4-FFF2-40B4-BE49-F238E27FC236}">
                <a16:creationId xmlns:a16="http://schemas.microsoft.com/office/drawing/2014/main" id="{A88D7AC0-36BA-427B-8088-0DEBA2541904}"/>
              </a:ext>
            </a:extLst>
          </p:cNvPr>
          <p:cNvSpPr/>
          <p:nvPr/>
        </p:nvSpPr>
        <p:spPr bwMode="auto">
          <a:xfrm>
            <a:off x="296902" y="4741362"/>
            <a:ext cx="4619431" cy="999903"/>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defTabSz="699291" fontAlgn="base">
              <a:spcBef>
                <a:spcPct val="0"/>
              </a:spcBef>
              <a:spcAft>
                <a:spcPct val="0"/>
              </a:spcAft>
            </a:pPr>
            <a:r>
              <a:rPr lang="en-US" sz="1324">
                <a:gradFill>
                  <a:gsLst>
                    <a:gs pos="0">
                      <a:srgbClr val="FFFFFF"/>
                    </a:gs>
                    <a:gs pos="100000">
                      <a:srgbClr val="FFFFFF"/>
                    </a:gs>
                  </a:gsLst>
                  <a:lin ang="5400000" scaled="0"/>
                </a:gradFill>
                <a:ea typeface="Segoe UI" pitchFamily="34" charset="0"/>
                <a:cs typeface="Segoe UI" pitchFamily="34" charset="0"/>
              </a:rPr>
              <a:t>1. All Tabs are now always presented across the top of the Form easily discoverable by the users</a:t>
            </a:r>
          </a:p>
        </p:txBody>
      </p:sp>
      <p:sp>
        <p:nvSpPr>
          <p:cNvPr id="13" name="Oval 12">
            <a:extLst>
              <a:ext uri="{FF2B5EF4-FFF2-40B4-BE49-F238E27FC236}">
                <a16:creationId xmlns:a16="http://schemas.microsoft.com/office/drawing/2014/main" id="{9FAC937E-B8DB-4243-BB2C-90EAD9012E88}"/>
              </a:ext>
            </a:extLst>
          </p:cNvPr>
          <p:cNvSpPr/>
          <p:nvPr/>
        </p:nvSpPr>
        <p:spPr bwMode="auto">
          <a:xfrm>
            <a:off x="6410849" y="3366784"/>
            <a:ext cx="340641" cy="337851"/>
          </a:xfrm>
          <a:prstGeom prst="ellipse">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bg1"/>
                </a:solidFill>
                <a:ea typeface="Segoe UI" pitchFamily="34" charset="0"/>
                <a:cs typeface="Segoe UI" pitchFamily="34" charset="0"/>
              </a:rPr>
              <a:t>2</a:t>
            </a:r>
          </a:p>
        </p:txBody>
      </p:sp>
      <p:sp>
        <p:nvSpPr>
          <p:cNvPr id="15" name="Rectangle: Rounded Corners 14">
            <a:extLst>
              <a:ext uri="{FF2B5EF4-FFF2-40B4-BE49-F238E27FC236}">
                <a16:creationId xmlns:a16="http://schemas.microsoft.com/office/drawing/2014/main" id="{F57B318F-1D2A-4B35-AE77-31B86B21C448}"/>
              </a:ext>
            </a:extLst>
          </p:cNvPr>
          <p:cNvSpPr/>
          <p:nvPr/>
        </p:nvSpPr>
        <p:spPr bwMode="auto">
          <a:xfrm>
            <a:off x="5133862" y="4741359"/>
            <a:ext cx="3882916" cy="999904"/>
          </a:xfrm>
          <a:prstGeom prst="round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defTabSz="699291" fontAlgn="base">
              <a:spcBef>
                <a:spcPct val="0"/>
              </a:spcBef>
              <a:spcAft>
                <a:spcPct val="0"/>
              </a:spcAft>
            </a:pPr>
            <a:r>
              <a:rPr lang="en-US" sz="1324">
                <a:gradFill>
                  <a:gsLst>
                    <a:gs pos="0">
                      <a:srgbClr val="FFFFFF"/>
                    </a:gs>
                    <a:gs pos="100000">
                      <a:srgbClr val="FFFFFF"/>
                    </a:gs>
                  </a:gsLst>
                  <a:lin ang="5400000" scaled="0"/>
                </a:gradFill>
                <a:ea typeface="Segoe UI" pitchFamily="34" charset="0"/>
                <a:cs typeface="Segoe UI" pitchFamily="34" charset="0"/>
              </a:rPr>
              <a:t>2. Tabs could get lost on the bottom of the Form requiring scrolling or collapsing of other Tabs resulting in stacking reducing form space</a:t>
            </a:r>
          </a:p>
        </p:txBody>
      </p:sp>
      <p:sp>
        <p:nvSpPr>
          <p:cNvPr id="16" name="Oval 15">
            <a:extLst>
              <a:ext uri="{FF2B5EF4-FFF2-40B4-BE49-F238E27FC236}">
                <a16:creationId xmlns:a16="http://schemas.microsoft.com/office/drawing/2014/main" id="{012282CA-F277-4F01-B569-B5DA2F15FADF}"/>
              </a:ext>
            </a:extLst>
          </p:cNvPr>
          <p:cNvSpPr/>
          <p:nvPr/>
        </p:nvSpPr>
        <p:spPr bwMode="auto">
          <a:xfrm>
            <a:off x="4636199" y="4912882"/>
            <a:ext cx="672319" cy="672319"/>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VS</a:t>
            </a:r>
          </a:p>
        </p:txBody>
      </p:sp>
      <p:sp>
        <p:nvSpPr>
          <p:cNvPr id="17" name="Title 2">
            <a:extLst>
              <a:ext uri="{FF2B5EF4-FFF2-40B4-BE49-F238E27FC236}">
                <a16:creationId xmlns:a16="http://schemas.microsoft.com/office/drawing/2014/main" id="{ED847B42-5342-4FDD-B748-0ACBFED80893}"/>
              </a:ext>
            </a:extLst>
          </p:cNvPr>
          <p:cNvSpPr txBox="1">
            <a:spLocks/>
          </p:cNvSpPr>
          <p:nvPr/>
        </p:nvSpPr>
        <p:spPr>
          <a:xfrm>
            <a:off x="296899" y="4429888"/>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Unified Interface</a:t>
            </a:r>
          </a:p>
        </p:txBody>
      </p:sp>
      <p:sp>
        <p:nvSpPr>
          <p:cNvPr id="18" name="Title 2">
            <a:extLst>
              <a:ext uri="{FF2B5EF4-FFF2-40B4-BE49-F238E27FC236}">
                <a16:creationId xmlns:a16="http://schemas.microsoft.com/office/drawing/2014/main" id="{883175D6-D306-4A48-82F1-A05AF7606FD9}"/>
              </a:ext>
            </a:extLst>
          </p:cNvPr>
          <p:cNvSpPr txBox="1">
            <a:spLocks/>
          </p:cNvSpPr>
          <p:nvPr/>
        </p:nvSpPr>
        <p:spPr>
          <a:xfrm>
            <a:off x="4871918" y="4429888"/>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spTree>
    <p:extLst>
      <p:ext uri="{BB962C8B-B14F-4D97-AF65-F5344CB8AC3E}">
        <p14:creationId xmlns:p14="http://schemas.microsoft.com/office/powerpoint/2010/main" val="32269707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66800" y="594672"/>
            <a:ext cx="7010400" cy="1579424"/>
          </a:xfrm>
          <a:prstGeom prst="foldedCorner">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4000" dirty="0"/>
              <a:t>Dynamics 365 – Riyadh User Group</a:t>
            </a:r>
          </a:p>
        </p:txBody>
      </p:sp>
      <p:sp>
        <p:nvSpPr>
          <p:cNvPr id="9" name="TextBox 8"/>
          <p:cNvSpPr txBox="1"/>
          <p:nvPr/>
        </p:nvSpPr>
        <p:spPr>
          <a:xfrm>
            <a:off x="609600" y="1676826"/>
            <a:ext cx="8077200" cy="1652885"/>
          </a:xfrm>
          <a:prstGeom prst="ribbon">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dirty="0"/>
              <a:t>Moving to Unified Interface</a:t>
            </a:r>
          </a:p>
          <a:p>
            <a:pPr algn="ctr"/>
            <a:r>
              <a:rPr lang="en-US" sz="2800" dirty="0"/>
              <a:t> </a:t>
            </a:r>
          </a:p>
        </p:txBody>
      </p:sp>
      <p:sp>
        <p:nvSpPr>
          <p:cNvPr id="11" name="TextBox 10"/>
          <p:cNvSpPr txBox="1"/>
          <p:nvPr/>
        </p:nvSpPr>
        <p:spPr>
          <a:xfrm>
            <a:off x="4953000" y="6263328"/>
            <a:ext cx="4191000" cy="400110"/>
          </a:xfrm>
          <a:prstGeom prst="homePlate">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2000" b="1" dirty="0"/>
              <a:t>Author : </a:t>
            </a:r>
            <a:r>
              <a:rPr lang="en-US" sz="2000" b="1" dirty="0">
                <a:hlinkClick r:id="rId2"/>
              </a:rPr>
              <a:t>Rasheed@ITLec.com</a:t>
            </a:r>
            <a:endParaRPr lang="en-US" sz="2000" b="1" dirty="0"/>
          </a:p>
        </p:txBody>
      </p:sp>
      <p:pic>
        <p:nvPicPr>
          <p:cNvPr id="1028" name="Picture 4" descr="ÙØªÙØ¬Ø© Ø¨Ø­Ø« Ø§ÙØµÙØ± Ø¹Ù âªpower appâ¬â">
            <a:extLst>
              <a:ext uri="{FF2B5EF4-FFF2-40B4-BE49-F238E27FC236}">
                <a16:creationId xmlns:a16="http://schemas.microsoft.com/office/drawing/2014/main" id="{82FE62AD-4905-4B3B-B674-1902BAFB5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4031440"/>
            <a:ext cx="40386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839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p:txBody>
          <a:bodyPr>
            <a:normAutofit fontScale="90000"/>
          </a:bodyPr>
          <a:lstStyle/>
          <a:p>
            <a:r>
              <a:rPr lang="en-US"/>
              <a:t>Timeline - improved with more information density and better layout</a:t>
            </a:r>
            <a:endParaRPr lang="en-US">
              <a:highlight>
                <a:srgbClr val="FFFF00"/>
              </a:highlight>
            </a:endParaRPr>
          </a:p>
        </p:txBody>
      </p:sp>
      <p:sp>
        <p:nvSpPr>
          <p:cNvPr id="5" name="Content Placeholder 4">
            <a:extLst>
              <a:ext uri="{FF2B5EF4-FFF2-40B4-BE49-F238E27FC236}">
                <a16:creationId xmlns:a16="http://schemas.microsoft.com/office/drawing/2014/main" id="{3164631E-45B1-4FF6-9402-F5AE63F46ACE}"/>
              </a:ext>
            </a:extLst>
          </p:cNvPr>
          <p:cNvSpPr>
            <a:spLocks noGrp="1"/>
          </p:cNvSpPr>
          <p:nvPr>
            <p:ph sz="quarter" idx="12"/>
          </p:nvPr>
        </p:nvSpPr>
        <p:spPr>
          <a:xfrm>
            <a:off x="414807" y="1985147"/>
            <a:ext cx="3908822" cy="407331"/>
          </a:xfrm>
        </p:spPr>
        <p:txBody>
          <a:bodyPr>
            <a:normAutofit fontScale="77500" lnSpcReduction="20000"/>
          </a:bodyPr>
          <a:lstStyle/>
          <a:p>
            <a:endParaRPr lang="en-US"/>
          </a:p>
        </p:txBody>
      </p:sp>
      <p:sp>
        <p:nvSpPr>
          <p:cNvPr id="6" name="Content Placeholder 5">
            <a:extLst>
              <a:ext uri="{FF2B5EF4-FFF2-40B4-BE49-F238E27FC236}">
                <a16:creationId xmlns:a16="http://schemas.microsoft.com/office/drawing/2014/main" id="{CD837E00-593C-4D9A-84DC-75CC5DFF6934}"/>
              </a:ext>
            </a:extLst>
          </p:cNvPr>
          <p:cNvSpPr>
            <a:spLocks noGrp="1"/>
          </p:cNvSpPr>
          <p:nvPr>
            <p:ph sz="quarter" idx="13"/>
          </p:nvPr>
        </p:nvSpPr>
        <p:spPr>
          <a:xfrm>
            <a:off x="4768924" y="1985147"/>
            <a:ext cx="3914775" cy="407331"/>
          </a:xfrm>
        </p:spPr>
        <p:txBody>
          <a:bodyPr>
            <a:normAutofit fontScale="77500" lnSpcReduction="20000"/>
          </a:bodyPr>
          <a:lstStyle/>
          <a:p>
            <a:endParaRPr lang="en-US"/>
          </a:p>
        </p:txBody>
      </p:sp>
      <p:pic>
        <p:nvPicPr>
          <p:cNvPr id="7" name="Picture 6">
            <a:extLst>
              <a:ext uri="{FF2B5EF4-FFF2-40B4-BE49-F238E27FC236}">
                <a16:creationId xmlns:a16="http://schemas.microsoft.com/office/drawing/2014/main" id="{F635EA0A-B2B5-46DA-AB27-D19955571E76}"/>
              </a:ext>
            </a:extLst>
          </p:cNvPr>
          <p:cNvPicPr>
            <a:picLocks noChangeAspect="1"/>
          </p:cNvPicPr>
          <p:nvPr/>
        </p:nvPicPr>
        <p:blipFill>
          <a:blip r:embed="rId3"/>
          <a:stretch>
            <a:fillRect/>
          </a:stretch>
        </p:blipFill>
        <p:spPr>
          <a:xfrm>
            <a:off x="413617" y="1921272"/>
            <a:ext cx="8146727" cy="4184727"/>
          </a:xfrm>
          <a:prstGeom prst="rect">
            <a:avLst/>
          </a:prstGeom>
        </p:spPr>
      </p:pic>
      <p:sp>
        <p:nvSpPr>
          <p:cNvPr id="10" name="Rectangle: Rounded Corners 9">
            <a:extLst>
              <a:ext uri="{FF2B5EF4-FFF2-40B4-BE49-F238E27FC236}">
                <a16:creationId xmlns:a16="http://schemas.microsoft.com/office/drawing/2014/main" id="{497093AE-D039-40AE-A458-286F5B226452}"/>
              </a:ext>
            </a:extLst>
          </p:cNvPr>
          <p:cNvSpPr/>
          <p:nvPr/>
        </p:nvSpPr>
        <p:spPr bwMode="auto">
          <a:xfrm>
            <a:off x="63250" y="4030986"/>
            <a:ext cx="2223159" cy="1920075"/>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defTabSz="699291" fontAlgn="base">
              <a:spcBef>
                <a:spcPct val="0"/>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Improvements :</a:t>
            </a:r>
            <a:br>
              <a:rPr lang="en-US" sz="1324" dirty="0">
                <a:gradFill>
                  <a:gsLst>
                    <a:gs pos="0">
                      <a:srgbClr val="FFFFFF"/>
                    </a:gs>
                    <a:gs pos="100000">
                      <a:srgbClr val="FFFFFF"/>
                    </a:gs>
                  </a:gsLst>
                  <a:lin ang="5400000" scaled="0"/>
                </a:gradFill>
                <a:ea typeface="Segoe UI" pitchFamily="34" charset="0"/>
                <a:cs typeface="Segoe UI" pitchFamily="34" charset="0"/>
              </a:rPr>
            </a:br>
            <a:r>
              <a:rPr lang="en-US" sz="1324" dirty="0">
                <a:gradFill>
                  <a:gsLst>
                    <a:gs pos="0">
                      <a:srgbClr val="FFFFFF"/>
                    </a:gs>
                    <a:gs pos="100000">
                      <a:srgbClr val="FFFFFF"/>
                    </a:gs>
                  </a:gsLst>
                  <a:lin ang="5400000" scaled="0"/>
                </a:gradFill>
                <a:ea typeface="Segoe UI" pitchFamily="34" charset="0"/>
                <a:cs typeface="Segoe UI" pitchFamily="34" charset="0"/>
              </a:rPr>
              <a:t> </a:t>
            </a:r>
          </a:p>
          <a:p>
            <a:pPr marL="252134" indent="-252134" defTabSz="699291" fontAlgn="base">
              <a:spcBef>
                <a:spcPct val="0"/>
              </a:spcBef>
              <a:spcAft>
                <a:spcPct val="0"/>
              </a:spcAft>
              <a:buAutoNum type="arabicPeriod"/>
            </a:pPr>
            <a:r>
              <a:rPr lang="en-US" sz="1324" dirty="0">
                <a:gradFill>
                  <a:gsLst>
                    <a:gs pos="0">
                      <a:srgbClr val="FFFFFF"/>
                    </a:gs>
                    <a:gs pos="100000">
                      <a:srgbClr val="FFFFFF"/>
                    </a:gs>
                  </a:gsLst>
                  <a:lin ang="5400000" scaled="0"/>
                </a:gradFill>
                <a:ea typeface="Segoe UI" pitchFamily="34" charset="0"/>
                <a:cs typeface="Segoe UI" pitchFamily="34" charset="0"/>
              </a:rPr>
              <a:t>All Activity types in one single timeline</a:t>
            </a:r>
          </a:p>
          <a:p>
            <a:pPr marL="252134" indent="-252134" defTabSz="699291" fontAlgn="base">
              <a:spcBef>
                <a:spcPct val="0"/>
              </a:spcBef>
              <a:spcAft>
                <a:spcPct val="0"/>
              </a:spcAft>
              <a:buFont typeface="+mj-lt"/>
              <a:buAutoNum type="arabicPeriod"/>
            </a:pPr>
            <a:r>
              <a:rPr lang="en-US" sz="1324" dirty="0">
                <a:gradFill>
                  <a:gsLst>
                    <a:gs pos="0">
                      <a:srgbClr val="FFFFFF"/>
                    </a:gs>
                    <a:gs pos="100000">
                      <a:srgbClr val="FFFFFF"/>
                    </a:gs>
                  </a:gsLst>
                  <a:lin ang="5400000" scaled="0"/>
                </a:gradFill>
                <a:ea typeface="Segoe UI" pitchFamily="34" charset="0"/>
                <a:cs typeface="Segoe UI" pitchFamily="34" charset="0"/>
              </a:rPr>
              <a:t>Easily identify activity types</a:t>
            </a:r>
          </a:p>
          <a:p>
            <a:pPr marL="252134" indent="-252134" defTabSz="699291" fontAlgn="base">
              <a:spcBef>
                <a:spcPct val="0"/>
              </a:spcBef>
              <a:spcAft>
                <a:spcPct val="0"/>
              </a:spcAft>
              <a:buAutoNum type="arabicPeriod"/>
            </a:pPr>
            <a:r>
              <a:rPr lang="en-US" sz="1324" dirty="0">
                <a:gradFill>
                  <a:gsLst>
                    <a:gs pos="0">
                      <a:srgbClr val="FFFFFF"/>
                    </a:gs>
                    <a:gs pos="100000">
                      <a:srgbClr val="FFFFFF"/>
                    </a:gs>
                  </a:gsLst>
                  <a:lin ang="5400000" scaled="0"/>
                </a:gradFill>
                <a:ea typeface="Segoe UI" pitchFamily="34" charset="0"/>
                <a:cs typeface="Segoe UI" pitchFamily="34" charset="0"/>
              </a:rPr>
              <a:t>See more timeline rows at a time</a:t>
            </a:r>
          </a:p>
        </p:txBody>
      </p:sp>
      <p:sp>
        <p:nvSpPr>
          <p:cNvPr id="11" name="Title 2">
            <a:extLst>
              <a:ext uri="{FF2B5EF4-FFF2-40B4-BE49-F238E27FC236}">
                <a16:creationId xmlns:a16="http://schemas.microsoft.com/office/drawing/2014/main" id="{571894BB-6130-4E91-8D8F-6B1CAE1E22A6}"/>
              </a:ext>
            </a:extLst>
          </p:cNvPr>
          <p:cNvSpPr txBox="1">
            <a:spLocks/>
          </p:cNvSpPr>
          <p:nvPr/>
        </p:nvSpPr>
        <p:spPr>
          <a:xfrm>
            <a:off x="149729" y="1628901"/>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Unified Interface</a:t>
            </a:r>
          </a:p>
        </p:txBody>
      </p:sp>
      <p:sp>
        <p:nvSpPr>
          <p:cNvPr id="12" name="Title 2">
            <a:extLst>
              <a:ext uri="{FF2B5EF4-FFF2-40B4-BE49-F238E27FC236}">
                <a16:creationId xmlns:a16="http://schemas.microsoft.com/office/drawing/2014/main" id="{92AE7F1C-56FC-4902-A5E2-6C200FDE2206}"/>
              </a:ext>
            </a:extLst>
          </p:cNvPr>
          <p:cNvSpPr txBox="1">
            <a:spLocks/>
          </p:cNvSpPr>
          <p:nvPr/>
        </p:nvSpPr>
        <p:spPr>
          <a:xfrm>
            <a:off x="4724748" y="1628901"/>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sp>
        <p:nvSpPr>
          <p:cNvPr id="13" name="Oval 12">
            <a:extLst>
              <a:ext uri="{FF2B5EF4-FFF2-40B4-BE49-F238E27FC236}">
                <a16:creationId xmlns:a16="http://schemas.microsoft.com/office/drawing/2014/main" id="{6E64D6E7-B006-4D21-8E81-4E84B1741695}"/>
              </a:ext>
            </a:extLst>
          </p:cNvPr>
          <p:cNvSpPr/>
          <p:nvPr/>
        </p:nvSpPr>
        <p:spPr bwMode="auto">
          <a:xfrm>
            <a:off x="3767418" y="3082276"/>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1</a:t>
            </a:r>
          </a:p>
        </p:txBody>
      </p:sp>
      <p:sp>
        <p:nvSpPr>
          <p:cNvPr id="14" name="Oval 13">
            <a:extLst>
              <a:ext uri="{FF2B5EF4-FFF2-40B4-BE49-F238E27FC236}">
                <a16:creationId xmlns:a16="http://schemas.microsoft.com/office/drawing/2014/main" id="{EB0D63CC-A391-4ACA-A528-49959E212581}"/>
              </a:ext>
            </a:extLst>
          </p:cNvPr>
          <p:cNvSpPr/>
          <p:nvPr/>
        </p:nvSpPr>
        <p:spPr bwMode="auto">
          <a:xfrm>
            <a:off x="3767418" y="4080313"/>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2</a:t>
            </a:r>
          </a:p>
        </p:txBody>
      </p:sp>
      <p:sp>
        <p:nvSpPr>
          <p:cNvPr id="15" name="Oval 14">
            <a:extLst>
              <a:ext uri="{FF2B5EF4-FFF2-40B4-BE49-F238E27FC236}">
                <a16:creationId xmlns:a16="http://schemas.microsoft.com/office/drawing/2014/main" id="{CFD8B9A6-DD23-4389-855F-E6C8BD6887A6}"/>
              </a:ext>
            </a:extLst>
          </p:cNvPr>
          <p:cNvSpPr/>
          <p:nvPr/>
        </p:nvSpPr>
        <p:spPr bwMode="auto">
          <a:xfrm>
            <a:off x="3767418" y="5078351"/>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3</a:t>
            </a:r>
          </a:p>
        </p:txBody>
      </p:sp>
      <p:sp>
        <p:nvSpPr>
          <p:cNvPr id="2" name="Arrow: Left-Right 1">
            <a:extLst>
              <a:ext uri="{FF2B5EF4-FFF2-40B4-BE49-F238E27FC236}">
                <a16:creationId xmlns:a16="http://schemas.microsoft.com/office/drawing/2014/main" id="{1BF2C03D-65C2-419E-AA8F-882698300067}"/>
              </a:ext>
            </a:extLst>
          </p:cNvPr>
          <p:cNvSpPr/>
          <p:nvPr/>
        </p:nvSpPr>
        <p:spPr bwMode="auto">
          <a:xfrm>
            <a:off x="4159201" y="4991022"/>
            <a:ext cx="2223159" cy="647526"/>
          </a:xfrm>
          <a:prstGeom prst="lef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1176" b="1">
                <a:solidFill>
                  <a:schemeClr val="tx1"/>
                </a:solidFill>
                <a:ea typeface="Segoe UI" pitchFamily="34" charset="0"/>
                <a:cs typeface="Segoe UI" pitchFamily="34" charset="0"/>
              </a:rPr>
              <a:t>9 rows vs 4 rows </a:t>
            </a:r>
          </a:p>
        </p:txBody>
      </p:sp>
    </p:spTree>
    <p:extLst>
      <p:ext uri="{BB962C8B-B14F-4D97-AF65-F5344CB8AC3E}">
        <p14:creationId xmlns:p14="http://schemas.microsoft.com/office/powerpoint/2010/main" val="29073227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p:txBody>
          <a:bodyPr/>
          <a:lstStyle/>
          <a:p>
            <a:r>
              <a:rPr lang="en-US"/>
              <a:t>Business Process Flow - Improved</a:t>
            </a:r>
          </a:p>
        </p:txBody>
      </p:sp>
      <p:pic>
        <p:nvPicPr>
          <p:cNvPr id="4" name="Picture 3">
            <a:extLst>
              <a:ext uri="{FF2B5EF4-FFF2-40B4-BE49-F238E27FC236}">
                <a16:creationId xmlns:a16="http://schemas.microsoft.com/office/drawing/2014/main" id="{5B221BBF-A0FC-47D8-B848-FF2AE8395E66}"/>
              </a:ext>
            </a:extLst>
          </p:cNvPr>
          <p:cNvPicPr>
            <a:picLocks noChangeAspect="1"/>
          </p:cNvPicPr>
          <p:nvPr/>
        </p:nvPicPr>
        <p:blipFill>
          <a:blip r:embed="rId3"/>
          <a:stretch>
            <a:fillRect/>
          </a:stretch>
        </p:blipFill>
        <p:spPr>
          <a:xfrm>
            <a:off x="0" y="2118360"/>
            <a:ext cx="9144000" cy="2621280"/>
          </a:xfrm>
          <a:prstGeom prst="rect">
            <a:avLst/>
          </a:prstGeom>
        </p:spPr>
      </p:pic>
      <p:sp>
        <p:nvSpPr>
          <p:cNvPr id="10" name="Title 2">
            <a:extLst>
              <a:ext uri="{FF2B5EF4-FFF2-40B4-BE49-F238E27FC236}">
                <a16:creationId xmlns:a16="http://schemas.microsoft.com/office/drawing/2014/main" id="{FFDF0A06-D585-49FD-A797-5D409B9E19A1}"/>
              </a:ext>
            </a:extLst>
          </p:cNvPr>
          <p:cNvSpPr txBox="1">
            <a:spLocks/>
          </p:cNvSpPr>
          <p:nvPr/>
        </p:nvSpPr>
        <p:spPr>
          <a:xfrm>
            <a:off x="174984" y="1736644"/>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Unified Interface</a:t>
            </a:r>
          </a:p>
        </p:txBody>
      </p:sp>
      <p:sp>
        <p:nvSpPr>
          <p:cNvPr id="11" name="Title 2">
            <a:extLst>
              <a:ext uri="{FF2B5EF4-FFF2-40B4-BE49-F238E27FC236}">
                <a16:creationId xmlns:a16="http://schemas.microsoft.com/office/drawing/2014/main" id="{5EA7A83E-E5F9-463F-8DC4-2F9E84912DE7}"/>
              </a:ext>
            </a:extLst>
          </p:cNvPr>
          <p:cNvSpPr txBox="1">
            <a:spLocks/>
          </p:cNvSpPr>
          <p:nvPr/>
        </p:nvSpPr>
        <p:spPr>
          <a:xfrm>
            <a:off x="4750002" y="1736644"/>
            <a:ext cx="4384078" cy="4621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dirty="0"/>
              <a:t>Legacy web client</a:t>
            </a:r>
          </a:p>
        </p:txBody>
      </p:sp>
      <p:sp>
        <p:nvSpPr>
          <p:cNvPr id="9" name="Rectangle: Rounded Corners 8">
            <a:extLst>
              <a:ext uri="{FF2B5EF4-FFF2-40B4-BE49-F238E27FC236}">
                <a16:creationId xmlns:a16="http://schemas.microsoft.com/office/drawing/2014/main" id="{ABBF89BC-089C-4134-9738-66EE382EB089}"/>
              </a:ext>
            </a:extLst>
          </p:cNvPr>
          <p:cNvSpPr/>
          <p:nvPr/>
        </p:nvSpPr>
        <p:spPr bwMode="auto">
          <a:xfrm>
            <a:off x="66897" y="4972880"/>
            <a:ext cx="4505105" cy="964476"/>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marL="252134" indent="-252134" defTabSz="699291" fontAlgn="base">
              <a:spcBef>
                <a:spcPct val="0"/>
              </a:spcBef>
              <a:spcAft>
                <a:spcPct val="0"/>
              </a:spcAft>
              <a:buFont typeface="+mj-lt"/>
              <a:buAutoNum type="arabicPeriod"/>
            </a:pPr>
            <a:r>
              <a:rPr lang="en-US" sz="1324">
                <a:gradFill>
                  <a:gsLst>
                    <a:gs pos="0">
                      <a:srgbClr val="FFFFFF"/>
                    </a:gs>
                    <a:gs pos="100000">
                      <a:srgbClr val="FFFFFF"/>
                    </a:gs>
                  </a:gsLst>
                  <a:lin ang="5400000" scaled="0"/>
                </a:gradFill>
                <a:ea typeface="Segoe UI" pitchFamily="34" charset="0"/>
                <a:cs typeface="Segoe UI" pitchFamily="34" charset="0"/>
              </a:rPr>
              <a:t>New Compact Business Process Flow Bar</a:t>
            </a:r>
          </a:p>
          <a:p>
            <a:pPr marL="252134" indent="-252134" defTabSz="699291" fontAlgn="base">
              <a:spcBef>
                <a:spcPct val="0"/>
              </a:spcBef>
              <a:spcAft>
                <a:spcPct val="0"/>
              </a:spcAft>
              <a:buFontTx/>
              <a:buAutoNum type="arabicPeriod"/>
            </a:pPr>
            <a:r>
              <a:rPr lang="en-US" sz="1324">
                <a:gradFill>
                  <a:gsLst>
                    <a:gs pos="0">
                      <a:srgbClr val="FFFFFF"/>
                    </a:gs>
                    <a:gs pos="100000">
                      <a:srgbClr val="FFFFFF"/>
                    </a:gs>
                  </a:gsLst>
                  <a:lin ang="5400000" scaled="0"/>
                </a:gradFill>
                <a:ea typeface="Segoe UI" pitchFamily="34" charset="0"/>
                <a:cs typeface="Segoe UI" pitchFamily="34" charset="0"/>
              </a:rPr>
              <a:t>On click pop down Stage flyout saves space </a:t>
            </a:r>
          </a:p>
          <a:p>
            <a:pPr marL="252134" indent="-252134" defTabSz="699291" fontAlgn="base">
              <a:spcBef>
                <a:spcPct val="0"/>
              </a:spcBef>
              <a:spcAft>
                <a:spcPct val="0"/>
              </a:spcAft>
              <a:buFontTx/>
              <a:buAutoNum type="arabicPeriod"/>
            </a:pPr>
            <a:r>
              <a:rPr lang="en-US" sz="1324">
                <a:gradFill>
                  <a:gsLst>
                    <a:gs pos="0">
                      <a:srgbClr val="FFFFFF"/>
                    </a:gs>
                    <a:gs pos="100000">
                      <a:srgbClr val="FFFFFF"/>
                    </a:gs>
                  </a:gsLst>
                  <a:lin ang="5400000" scaled="0"/>
                </a:gradFill>
                <a:ea typeface="Segoe UI" pitchFamily="34" charset="0"/>
                <a:cs typeface="Segoe UI" pitchFamily="34" charset="0"/>
              </a:rPr>
              <a:t>Alternatively users can pin Stage flyout details to the side and it will stay pinned when user comes back</a:t>
            </a:r>
          </a:p>
        </p:txBody>
      </p:sp>
      <p:pic>
        <p:nvPicPr>
          <p:cNvPr id="2" name="Picture 1">
            <a:extLst>
              <a:ext uri="{FF2B5EF4-FFF2-40B4-BE49-F238E27FC236}">
                <a16:creationId xmlns:a16="http://schemas.microsoft.com/office/drawing/2014/main" id="{793C7501-D2E8-456C-8360-48484B90748A}"/>
              </a:ext>
            </a:extLst>
          </p:cNvPr>
          <p:cNvPicPr>
            <a:picLocks noChangeAspect="1"/>
          </p:cNvPicPr>
          <p:nvPr/>
        </p:nvPicPr>
        <p:blipFill rotWithShape="1">
          <a:blip r:embed="rId4"/>
          <a:srcRect l="1366" r="2243" b="1496"/>
          <a:stretch/>
        </p:blipFill>
        <p:spPr>
          <a:xfrm>
            <a:off x="414949" y="3235564"/>
            <a:ext cx="1390859" cy="1634955"/>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14495D91-9BD2-4930-B3C8-E2A4D26A3226}"/>
              </a:ext>
            </a:extLst>
          </p:cNvPr>
          <p:cNvSpPr/>
          <p:nvPr/>
        </p:nvSpPr>
        <p:spPr bwMode="auto">
          <a:xfrm>
            <a:off x="2297785" y="2980778"/>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1</a:t>
            </a:r>
          </a:p>
        </p:txBody>
      </p:sp>
      <p:sp>
        <p:nvSpPr>
          <p:cNvPr id="12" name="Oval 11">
            <a:extLst>
              <a:ext uri="{FF2B5EF4-FFF2-40B4-BE49-F238E27FC236}">
                <a16:creationId xmlns:a16="http://schemas.microsoft.com/office/drawing/2014/main" id="{38CB7F94-7C8B-481E-B199-C4F8ABF8B660}"/>
              </a:ext>
            </a:extLst>
          </p:cNvPr>
          <p:cNvSpPr/>
          <p:nvPr/>
        </p:nvSpPr>
        <p:spPr bwMode="auto">
          <a:xfrm>
            <a:off x="637932" y="3248226"/>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2</a:t>
            </a:r>
          </a:p>
        </p:txBody>
      </p:sp>
      <p:sp>
        <p:nvSpPr>
          <p:cNvPr id="13" name="Oval 12">
            <a:extLst>
              <a:ext uri="{FF2B5EF4-FFF2-40B4-BE49-F238E27FC236}">
                <a16:creationId xmlns:a16="http://schemas.microsoft.com/office/drawing/2014/main" id="{EA66D252-13C4-4342-A69A-4260A47B080E}"/>
              </a:ext>
            </a:extLst>
          </p:cNvPr>
          <p:cNvSpPr/>
          <p:nvPr/>
        </p:nvSpPr>
        <p:spPr bwMode="auto">
          <a:xfrm>
            <a:off x="3767061" y="4407818"/>
            <a:ext cx="340641" cy="337851"/>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324">
                <a:solidFill>
                  <a:schemeClr val="tx1"/>
                </a:solidFill>
                <a:ea typeface="Segoe UI" pitchFamily="34" charset="0"/>
                <a:cs typeface="Segoe UI" pitchFamily="34" charset="0"/>
              </a:rPr>
              <a:t>3</a:t>
            </a:r>
          </a:p>
        </p:txBody>
      </p:sp>
    </p:spTree>
    <p:extLst>
      <p:ext uri="{BB962C8B-B14F-4D97-AF65-F5344CB8AC3E}">
        <p14:creationId xmlns:p14="http://schemas.microsoft.com/office/powerpoint/2010/main" val="5337668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a:xfrm>
            <a:off x="341996" y="807360"/>
            <a:ext cx="8479852" cy="610278"/>
          </a:xfrm>
        </p:spPr>
        <p:txBody>
          <a:bodyPr>
            <a:normAutofit fontScale="90000"/>
          </a:bodyPr>
          <a:lstStyle/>
          <a:p>
            <a:r>
              <a:rPr lang="en-US" dirty="0"/>
              <a:t>Expand your existing investment from Desktop to Tablet, Phone, Outlook</a:t>
            </a:r>
          </a:p>
        </p:txBody>
      </p:sp>
      <p:pic>
        <p:nvPicPr>
          <p:cNvPr id="6" name="Picture 5">
            <a:extLst>
              <a:ext uri="{FF2B5EF4-FFF2-40B4-BE49-F238E27FC236}">
                <a16:creationId xmlns:a16="http://schemas.microsoft.com/office/drawing/2014/main" id="{FECE9D73-9AB5-4204-A46A-519E21AAC03E}"/>
              </a:ext>
            </a:extLst>
          </p:cNvPr>
          <p:cNvPicPr>
            <a:picLocks noChangeAspect="1"/>
          </p:cNvPicPr>
          <p:nvPr/>
        </p:nvPicPr>
        <p:blipFill>
          <a:blip r:embed="rId3"/>
          <a:stretch>
            <a:fillRect/>
          </a:stretch>
        </p:blipFill>
        <p:spPr>
          <a:xfrm>
            <a:off x="341998" y="2071082"/>
            <a:ext cx="4587137" cy="2795848"/>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EB131178-B1C0-429E-B564-F730296EB925}"/>
              </a:ext>
            </a:extLst>
          </p:cNvPr>
          <p:cNvPicPr>
            <a:picLocks noChangeAspect="1"/>
          </p:cNvPicPr>
          <p:nvPr/>
        </p:nvPicPr>
        <p:blipFill>
          <a:blip r:embed="rId4"/>
          <a:stretch>
            <a:fillRect/>
          </a:stretch>
        </p:blipFill>
        <p:spPr>
          <a:xfrm>
            <a:off x="893694" y="3052680"/>
            <a:ext cx="4568765" cy="264135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BD95E9F-A70F-444A-808F-C1A6F0E5D2BC}"/>
              </a:ext>
            </a:extLst>
          </p:cNvPr>
          <p:cNvPicPr>
            <a:picLocks noChangeAspect="1"/>
          </p:cNvPicPr>
          <p:nvPr/>
        </p:nvPicPr>
        <p:blipFill>
          <a:blip r:embed="rId5"/>
          <a:stretch>
            <a:fillRect/>
          </a:stretch>
        </p:blipFill>
        <p:spPr>
          <a:xfrm>
            <a:off x="5704862" y="2071083"/>
            <a:ext cx="1663619" cy="362295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2DF69743-C477-4A38-A598-EAD3EEAA096A}"/>
              </a:ext>
            </a:extLst>
          </p:cNvPr>
          <p:cNvPicPr>
            <a:picLocks noChangeAspect="1"/>
          </p:cNvPicPr>
          <p:nvPr/>
        </p:nvPicPr>
        <p:blipFill>
          <a:blip r:embed="rId6"/>
          <a:stretch>
            <a:fillRect/>
          </a:stretch>
        </p:blipFill>
        <p:spPr>
          <a:xfrm>
            <a:off x="7652482" y="2071085"/>
            <a:ext cx="1169367" cy="3622951"/>
          </a:xfrm>
          <a:prstGeom prst="rect">
            <a:avLst/>
          </a:prstGeom>
          <a:ln>
            <a:noFill/>
          </a:ln>
          <a:effectLst>
            <a:outerShdw blurRad="190500" algn="tl" rotWithShape="0">
              <a:srgbClr val="000000">
                <a:alpha val="70000"/>
              </a:srgbClr>
            </a:outerShdw>
          </a:effectLst>
        </p:spPr>
      </p:pic>
      <p:sp>
        <p:nvSpPr>
          <p:cNvPr id="9" name="Rectangle: Rounded Corners 8">
            <a:extLst>
              <a:ext uri="{FF2B5EF4-FFF2-40B4-BE49-F238E27FC236}">
                <a16:creationId xmlns:a16="http://schemas.microsoft.com/office/drawing/2014/main" id="{270AC1D5-6F19-4FE5-8C25-9F0DB10520E6}"/>
              </a:ext>
            </a:extLst>
          </p:cNvPr>
          <p:cNvSpPr/>
          <p:nvPr/>
        </p:nvSpPr>
        <p:spPr bwMode="auto">
          <a:xfrm>
            <a:off x="3178076" y="5050761"/>
            <a:ext cx="2204531" cy="389603"/>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Tablet</a:t>
            </a:r>
          </a:p>
        </p:txBody>
      </p:sp>
      <p:sp>
        <p:nvSpPr>
          <p:cNvPr id="10" name="Rectangle: Rounded Corners 9">
            <a:extLst>
              <a:ext uri="{FF2B5EF4-FFF2-40B4-BE49-F238E27FC236}">
                <a16:creationId xmlns:a16="http://schemas.microsoft.com/office/drawing/2014/main" id="{D0055B48-4DBC-431A-800B-A162942618B7}"/>
              </a:ext>
            </a:extLst>
          </p:cNvPr>
          <p:cNvSpPr/>
          <p:nvPr/>
        </p:nvSpPr>
        <p:spPr bwMode="auto">
          <a:xfrm>
            <a:off x="5785938" y="5076834"/>
            <a:ext cx="1501465" cy="389603"/>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Phone</a:t>
            </a:r>
          </a:p>
        </p:txBody>
      </p:sp>
      <p:sp>
        <p:nvSpPr>
          <p:cNvPr id="11" name="Rectangle: Rounded Corners 10">
            <a:extLst>
              <a:ext uri="{FF2B5EF4-FFF2-40B4-BE49-F238E27FC236}">
                <a16:creationId xmlns:a16="http://schemas.microsoft.com/office/drawing/2014/main" id="{6EC54489-473C-4022-A7E5-23F6C49FC56B}"/>
              </a:ext>
            </a:extLst>
          </p:cNvPr>
          <p:cNvSpPr/>
          <p:nvPr/>
        </p:nvSpPr>
        <p:spPr bwMode="auto">
          <a:xfrm>
            <a:off x="7722419" y="5076834"/>
            <a:ext cx="952132" cy="389603"/>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Outlook</a:t>
            </a:r>
          </a:p>
        </p:txBody>
      </p:sp>
    </p:spTree>
    <p:extLst>
      <p:ext uri="{BB962C8B-B14F-4D97-AF65-F5344CB8AC3E}">
        <p14:creationId xmlns:p14="http://schemas.microsoft.com/office/powerpoint/2010/main" val="36209330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DA000DB-335E-4085-8AD9-CB6A808F987B}"/>
              </a:ext>
            </a:extLst>
          </p:cNvPr>
          <p:cNvPicPr>
            <a:picLocks noChangeAspect="1"/>
          </p:cNvPicPr>
          <p:nvPr/>
        </p:nvPicPr>
        <p:blipFill rotWithShape="1">
          <a:blip r:embed="rId3"/>
          <a:srcRect b="9566"/>
          <a:stretch/>
        </p:blipFill>
        <p:spPr>
          <a:xfrm>
            <a:off x="341995" y="1885119"/>
            <a:ext cx="8723376" cy="4065420"/>
          </a:xfrm>
          <a:prstGeom prst="rect">
            <a:avLst/>
          </a:prstGeom>
        </p:spPr>
      </p:pic>
      <p:sp>
        <p:nvSpPr>
          <p:cNvPr id="6" name="Title 2">
            <a:extLst>
              <a:ext uri="{FF2B5EF4-FFF2-40B4-BE49-F238E27FC236}">
                <a16:creationId xmlns:a16="http://schemas.microsoft.com/office/drawing/2014/main" id="{564E4E77-BA69-4C5C-B523-B85D43EA59CB}"/>
              </a:ext>
            </a:extLst>
          </p:cNvPr>
          <p:cNvSpPr>
            <a:spLocks noGrp="1"/>
          </p:cNvSpPr>
          <p:nvPr>
            <p:ph type="title"/>
          </p:nvPr>
        </p:nvSpPr>
        <p:spPr>
          <a:xfrm>
            <a:off x="341997" y="838200"/>
            <a:ext cx="8782165" cy="610278"/>
          </a:xfrm>
        </p:spPr>
        <p:txBody>
          <a:bodyPr>
            <a:normAutofit fontScale="90000"/>
          </a:bodyPr>
          <a:lstStyle/>
          <a:p>
            <a:r>
              <a:rPr lang="en-US" dirty="0"/>
              <a:t>New! Calendar View Control boost context in date-oriented datasets </a:t>
            </a:r>
          </a:p>
        </p:txBody>
      </p:sp>
      <p:sp>
        <p:nvSpPr>
          <p:cNvPr id="8" name="Rectangle: Rounded Corners 7">
            <a:extLst>
              <a:ext uri="{FF2B5EF4-FFF2-40B4-BE49-F238E27FC236}">
                <a16:creationId xmlns:a16="http://schemas.microsoft.com/office/drawing/2014/main" id="{6B71BAC4-F19F-4DC9-ACC7-75BE498BCBB6}"/>
              </a:ext>
            </a:extLst>
          </p:cNvPr>
          <p:cNvSpPr/>
          <p:nvPr/>
        </p:nvSpPr>
        <p:spPr bwMode="auto">
          <a:xfrm>
            <a:off x="975791" y="4009789"/>
            <a:ext cx="3077635" cy="870245"/>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Use an intuitive Calendar View Control for any entity</a:t>
            </a:r>
          </a:p>
        </p:txBody>
      </p:sp>
    </p:spTree>
    <p:extLst>
      <p:ext uri="{BB962C8B-B14F-4D97-AF65-F5344CB8AC3E}">
        <p14:creationId xmlns:p14="http://schemas.microsoft.com/office/powerpoint/2010/main" val="14832225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64E4E77-BA69-4C5C-B523-B85D43EA59CB}"/>
              </a:ext>
            </a:extLst>
          </p:cNvPr>
          <p:cNvSpPr>
            <a:spLocks noGrp="1"/>
          </p:cNvSpPr>
          <p:nvPr>
            <p:ph type="title"/>
          </p:nvPr>
        </p:nvSpPr>
        <p:spPr>
          <a:xfrm>
            <a:off x="341996" y="1274841"/>
            <a:ext cx="8700690" cy="610278"/>
          </a:xfrm>
        </p:spPr>
        <p:txBody>
          <a:bodyPr>
            <a:normAutofit fontScale="90000"/>
          </a:bodyPr>
          <a:lstStyle/>
          <a:p>
            <a:r>
              <a:rPr lang="en-US"/>
              <a:t>Dashboards – Improved Timeline and New Calendar View Control</a:t>
            </a:r>
          </a:p>
        </p:txBody>
      </p:sp>
      <p:pic>
        <p:nvPicPr>
          <p:cNvPr id="2" name="Picture 1">
            <a:extLst>
              <a:ext uri="{FF2B5EF4-FFF2-40B4-BE49-F238E27FC236}">
                <a16:creationId xmlns:a16="http://schemas.microsoft.com/office/drawing/2014/main" id="{B87CCFBE-0CB9-411C-A83E-A11BA9AA948B}"/>
              </a:ext>
            </a:extLst>
          </p:cNvPr>
          <p:cNvPicPr>
            <a:picLocks noChangeAspect="1"/>
          </p:cNvPicPr>
          <p:nvPr/>
        </p:nvPicPr>
        <p:blipFill>
          <a:blip r:embed="rId3"/>
          <a:stretch>
            <a:fillRect/>
          </a:stretch>
        </p:blipFill>
        <p:spPr>
          <a:xfrm>
            <a:off x="386351" y="1722357"/>
            <a:ext cx="8415654" cy="4278031"/>
          </a:xfrm>
          <a:prstGeom prst="rect">
            <a:avLst/>
          </a:prstGeom>
        </p:spPr>
      </p:pic>
      <p:sp>
        <p:nvSpPr>
          <p:cNvPr id="7" name="Rectangle: Rounded Corners 6">
            <a:extLst>
              <a:ext uri="{FF2B5EF4-FFF2-40B4-BE49-F238E27FC236}">
                <a16:creationId xmlns:a16="http://schemas.microsoft.com/office/drawing/2014/main" id="{8FDD2863-933D-4DB5-BD2E-C4F41A62AFB0}"/>
              </a:ext>
            </a:extLst>
          </p:cNvPr>
          <p:cNvSpPr/>
          <p:nvPr/>
        </p:nvSpPr>
        <p:spPr bwMode="auto">
          <a:xfrm>
            <a:off x="626887" y="3479657"/>
            <a:ext cx="1899912" cy="369776"/>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Views adjust to available space</a:t>
            </a:r>
          </a:p>
        </p:txBody>
      </p:sp>
      <p:sp>
        <p:nvSpPr>
          <p:cNvPr id="5" name="Rectangle: Rounded Corners 4">
            <a:extLst>
              <a:ext uri="{FF2B5EF4-FFF2-40B4-BE49-F238E27FC236}">
                <a16:creationId xmlns:a16="http://schemas.microsoft.com/office/drawing/2014/main" id="{6228B6D3-DD9C-4546-95B1-EB31095643AA}"/>
              </a:ext>
            </a:extLst>
          </p:cNvPr>
          <p:cNvSpPr/>
          <p:nvPr/>
        </p:nvSpPr>
        <p:spPr bwMode="auto">
          <a:xfrm>
            <a:off x="4642452" y="1972682"/>
            <a:ext cx="2031540" cy="336623"/>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Improved Timeline Control</a:t>
            </a:r>
          </a:p>
        </p:txBody>
      </p:sp>
      <p:sp>
        <p:nvSpPr>
          <p:cNvPr id="9" name="Rectangle: Rounded Corners 8">
            <a:extLst>
              <a:ext uri="{FF2B5EF4-FFF2-40B4-BE49-F238E27FC236}">
                <a16:creationId xmlns:a16="http://schemas.microsoft.com/office/drawing/2014/main" id="{0ABFB794-8E31-40B1-BCFC-D04B2A7D54E6}"/>
              </a:ext>
            </a:extLst>
          </p:cNvPr>
          <p:cNvSpPr/>
          <p:nvPr/>
        </p:nvSpPr>
        <p:spPr bwMode="auto">
          <a:xfrm>
            <a:off x="3526120" y="4461140"/>
            <a:ext cx="2332445" cy="424183"/>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New View Control - Calendar</a:t>
            </a:r>
          </a:p>
        </p:txBody>
      </p:sp>
      <p:sp>
        <p:nvSpPr>
          <p:cNvPr id="8" name="Rectangle: Rounded Corners 7">
            <a:extLst>
              <a:ext uri="{FF2B5EF4-FFF2-40B4-BE49-F238E27FC236}">
                <a16:creationId xmlns:a16="http://schemas.microsoft.com/office/drawing/2014/main" id="{D1D9435B-8166-4E20-8D47-79748AF2CE0D}"/>
              </a:ext>
            </a:extLst>
          </p:cNvPr>
          <p:cNvSpPr/>
          <p:nvPr/>
        </p:nvSpPr>
        <p:spPr bwMode="auto">
          <a:xfrm>
            <a:off x="6757857" y="3054855"/>
            <a:ext cx="1899912" cy="934783"/>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Help users easily take advantage of AI and Insights</a:t>
            </a:r>
          </a:p>
        </p:txBody>
      </p:sp>
    </p:spTree>
    <p:extLst>
      <p:ext uri="{BB962C8B-B14F-4D97-AF65-F5344CB8AC3E}">
        <p14:creationId xmlns:p14="http://schemas.microsoft.com/office/powerpoint/2010/main" val="19467167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43D94FB0-A85E-48E7-9D59-8BF7155C3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95" y="1770318"/>
            <a:ext cx="8094784" cy="4154844"/>
          </a:xfrm>
          <a:prstGeom prst="rect">
            <a:avLst/>
          </a:prstGeom>
        </p:spPr>
      </p:pic>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a:xfrm>
            <a:off x="341996" y="838200"/>
            <a:ext cx="8668714" cy="610278"/>
          </a:xfrm>
        </p:spPr>
        <p:txBody>
          <a:bodyPr>
            <a:normAutofit fontScale="90000"/>
          </a:bodyPr>
          <a:lstStyle/>
          <a:p>
            <a:r>
              <a:rPr lang="en-US" dirty="0"/>
              <a:t>New! Interactive Dashboards – multi-chart &amp; date range filtering</a:t>
            </a:r>
          </a:p>
        </p:txBody>
      </p:sp>
      <p:sp>
        <p:nvSpPr>
          <p:cNvPr id="8" name="Rectangle: Rounded Corners 7">
            <a:extLst>
              <a:ext uri="{FF2B5EF4-FFF2-40B4-BE49-F238E27FC236}">
                <a16:creationId xmlns:a16="http://schemas.microsoft.com/office/drawing/2014/main" id="{5CA8A0D0-9126-47E7-8653-0A15BD76B329}"/>
              </a:ext>
            </a:extLst>
          </p:cNvPr>
          <p:cNvSpPr/>
          <p:nvPr/>
        </p:nvSpPr>
        <p:spPr bwMode="auto">
          <a:xfrm>
            <a:off x="4459321" y="2734424"/>
            <a:ext cx="1926285" cy="884175"/>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Clicking on any</a:t>
            </a:r>
          </a:p>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Charts sections will Filter</a:t>
            </a:r>
          </a:p>
        </p:txBody>
      </p:sp>
      <p:sp>
        <p:nvSpPr>
          <p:cNvPr id="9" name="Rectangle: Rounded Corners 8">
            <a:extLst>
              <a:ext uri="{FF2B5EF4-FFF2-40B4-BE49-F238E27FC236}">
                <a16:creationId xmlns:a16="http://schemas.microsoft.com/office/drawing/2014/main" id="{000942FB-D9D5-44EC-AC9B-A42A44EAA713}"/>
              </a:ext>
            </a:extLst>
          </p:cNvPr>
          <p:cNvSpPr/>
          <p:nvPr/>
        </p:nvSpPr>
        <p:spPr bwMode="auto">
          <a:xfrm>
            <a:off x="5979120" y="2105641"/>
            <a:ext cx="1274961" cy="408263"/>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Date Filter </a:t>
            </a:r>
          </a:p>
        </p:txBody>
      </p:sp>
    </p:spTree>
    <p:extLst>
      <p:ext uri="{BB962C8B-B14F-4D97-AF65-F5344CB8AC3E}">
        <p14:creationId xmlns:p14="http://schemas.microsoft.com/office/powerpoint/2010/main" val="26274275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38AE54-29F7-4B7D-9943-EC122D93F350}"/>
              </a:ext>
            </a:extLst>
          </p:cNvPr>
          <p:cNvPicPr>
            <a:picLocks noChangeAspect="1"/>
          </p:cNvPicPr>
          <p:nvPr/>
        </p:nvPicPr>
        <p:blipFill>
          <a:blip r:embed="rId3"/>
          <a:stretch>
            <a:fillRect/>
          </a:stretch>
        </p:blipFill>
        <p:spPr>
          <a:xfrm>
            <a:off x="341997" y="1649486"/>
            <a:ext cx="8541645" cy="4350900"/>
          </a:xfrm>
          <a:prstGeom prst="rect">
            <a:avLst/>
          </a:prstGeom>
        </p:spPr>
      </p:pic>
      <p:sp>
        <p:nvSpPr>
          <p:cNvPr id="3" name="Title 2">
            <a:extLst>
              <a:ext uri="{FF2B5EF4-FFF2-40B4-BE49-F238E27FC236}">
                <a16:creationId xmlns:a16="http://schemas.microsoft.com/office/drawing/2014/main" id="{FA82C335-DA5D-48D6-8F48-F6ED4E78E2CB}"/>
              </a:ext>
            </a:extLst>
          </p:cNvPr>
          <p:cNvSpPr>
            <a:spLocks noGrp="1"/>
          </p:cNvSpPr>
          <p:nvPr>
            <p:ph type="title"/>
          </p:nvPr>
        </p:nvSpPr>
        <p:spPr/>
        <p:txBody>
          <a:bodyPr>
            <a:normAutofit fontScale="90000"/>
          </a:bodyPr>
          <a:lstStyle/>
          <a:p>
            <a:r>
              <a:rPr lang="en-US"/>
              <a:t>New Interactive Dashboards – multi-chart &amp; date range filtering</a:t>
            </a:r>
          </a:p>
        </p:txBody>
      </p:sp>
      <p:sp>
        <p:nvSpPr>
          <p:cNvPr id="9" name="Rectangle: Rounded Corners 8">
            <a:extLst>
              <a:ext uri="{FF2B5EF4-FFF2-40B4-BE49-F238E27FC236}">
                <a16:creationId xmlns:a16="http://schemas.microsoft.com/office/drawing/2014/main" id="{32F5E062-F907-462E-BC79-0608934AE176}"/>
              </a:ext>
            </a:extLst>
          </p:cNvPr>
          <p:cNvSpPr/>
          <p:nvPr/>
        </p:nvSpPr>
        <p:spPr bwMode="auto">
          <a:xfrm>
            <a:off x="4459321" y="2734424"/>
            <a:ext cx="1926285" cy="884175"/>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Clicking on any</a:t>
            </a:r>
          </a:p>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Charts sections will Filter</a:t>
            </a:r>
          </a:p>
        </p:txBody>
      </p:sp>
      <p:sp>
        <p:nvSpPr>
          <p:cNvPr id="10" name="Rectangle: Rounded Corners 9">
            <a:extLst>
              <a:ext uri="{FF2B5EF4-FFF2-40B4-BE49-F238E27FC236}">
                <a16:creationId xmlns:a16="http://schemas.microsoft.com/office/drawing/2014/main" id="{C1099E31-9DE3-4BC3-9718-F640EDEA95BC}"/>
              </a:ext>
            </a:extLst>
          </p:cNvPr>
          <p:cNvSpPr/>
          <p:nvPr/>
        </p:nvSpPr>
        <p:spPr bwMode="auto">
          <a:xfrm>
            <a:off x="5979120" y="2105641"/>
            <a:ext cx="1274961" cy="408263"/>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Date Filter </a:t>
            </a:r>
          </a:p>
        </p:txBody>
      </p:sp>
      <p:sp>
        <p:nvSpPr>
          <p:cNvPr id="11" name="Arrow: Left 10">
            <a:extLst>
              <a:ext uri="{FF2B5EF4-FFF2-40B4-BE49-F238E27FC236}">
                <a16:creationId xmlns:a16="http://schemas.microsoft.com/office/drawing/2014/main" id="{074AEB86-CB1C-43A4-8602-C5275B937D10}"/>
              </a:ext>
            </a:extLst>
          </p:cNvPr>
          <p:cNvSpPr/>
          <p:nvPr/>
        </p:nvSpPr>
        <p:spPr bwMode="auto">
          <a:xfrm>
            <a:off x="2493184" y="3058909"/>
            <a:ext cx="1723727" cy="253353"/>
          </a:xfrm>
          <a:prstGeom prst="leftArrow">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2D20BC3D-C944-4CF8-8F55-D94CCE0ACB8F}"/>
              </a:ext>
            </a:extLst>
          </p:cNvPr>
          <p:cNvSpPr/>
          <p:nvPr/>
        </p:nvSpPr>
        <p:spPr bwMode="auto">
          <a:xfrm>
            <a:off x="592950" y="2426359"/>
            <a:ext cx="1671459" cy="350166"/>
          </a:xfrm>
          <a:prstGeom prst="roundRect">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08727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64E4E77-BA69-4C5C-B523-B85D43EA59CB}"/>
              </a:ext>
            </a:extLst>
          </p:cNvPr>
          <p:cNvSpPr>
            <a:spLocks noGrp="1"/>
          </p:cNvSpPr>
          <p:nvPr>
            <p:ph type="title"/>
          </p:nvPr>
        </p:nvSpPr>
        <p:spPr>
          <a:xfrm>
            <a:off x="341996" y="1066800"/>
            <a:ext cx="8700690" cy="610278"/>
          </a:xfrm>
        </p:spPr>
        <p:txBody>
          <a:bodyPr>
            <a:normAutofit fontScale="90000"/>
          </a:bodyPr>
          <a:lstStyle/>
          <a:p>
            <a:r>
              <a:rPr lang="en-US" dirty="0"/>
              <a:t>Boost productivity with new Record Set navigation</a:t>
            </a:r>
          </a:p>
        </p:txBody>
      </p:sp>
      <p:sp>
        <p:nvSpPr>
          <p:cNvPr id="12" name="Rectangle: Rounded Corners 11">
            <a:extLst>
              <a:ext uri="{FF2B5EF4-FFF2-40B4-BE49-F238E27FC236}">
                <a16:creationId xmlns:a16="http://schemas.microsoft.com/office/drawing/2014/main" id="{F757E9B0-7C16-4825-B3A5-EA21A45DBDC2}"/>
              </a:ext>
            </a:extLst>
          </p:cNvPr>
          <p:cNvSpPr/>
          <p:nvPr/>
        </p:nvSpPr>
        <p:spPr bwMode="auto">
          <a:xfrm>
            <a:off x="5979486" y="1940321"/>
            <a:ext cx="2866692" cy="3815641"/>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Boost productivity by quickly navigating  between records from:</a:t>
            </a:r>
          </a:p>
          <a:p>
            <a:pPr defTabSz="69929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a:p>
            <a:pPr marL="210112" indent="-210112" defTabSz="699291" fontAlgn="base">
              <a:spcBef>
                <a:spcPct val="0"/>
              </a:spcBef>
              <a:spcAft>
                <a:spcPct val="0"/>
              </a:spcAft>
              <a:buFont typeface="Arial" panose="020B0604020202020204" pitchFamily="34" charset="0"/>
              <a:buChar char="•"/>
            </a:pPr>
            <a:r>
              <a:rPr lang="en-US" sz="1765">
                <a:gradFill>
                  <a:gsLst>
                    <a:gs pos="0">
                      <a:srgbClr val="FFFFFF"/>
                    </a:gs>
                    <a:gs pos="100000">
                      <a:srgbClr val="FFFFFF"/>
                    </a:gs>
                  </a:gsLst>
                  <a:lin ang="5400000" scaled="0"/>
                </a:gradFill>
                <a:ea typeface="Segoe UI" pitchFamily="34" charset="0"/>
                <a:cs typeface="Segoe UI" pitchFamily="34" charset="0"/>
              </a:rPr>
              <a:t>Any View</a:t>
            </a:r>
          </a:p>
          <a:p>
            <a:pPr marL="210112" indent="-210112" defTabSz="699291" fontAlgn="base">
              <a:spcBef>
                <a:spcPct val="0"/>
              </a:spcBef>
              <a:spcAft>
                <a:spcPct val="0"/>
              </a:spcAft>
              <a:buFont typeface="Arial" panose="020B0604020202020204" pitchFamily="34" charset="0"/>
              <a:buChar char="•"/>
            </a:pPr>
            <a:r>
              <a:rPr lang="en-US" sz="1765">
                <a:gradFill>
                  <a:gsLst>
                    <a:gs pos="0">
                      <a:srgbClr val="FFFFFF"/>
                    </a:gs>
                    <a:gs pos="100000">
                      <a:srgbClr val="FFFFFF"/>
                    </a:gs>
                  </a:gsLst>
                  <a:lin ang="5400000" scaled="0"/>
                </a:gradFill>
                <a:ea typeface="Segoe UI" pitchFamily="34" charset="0"/>
                <a:cs typeface="Segoe UI" pitchFamily="34" charset="0"/>
              </a:rPr>
              <a:t>Any Filtered View</a:t>
            </a:r>
          </a:p>
          <a:p>
            <a:pPr marL="210112" indent="-210112" defTabSz="699291" fontAlgn="base">
              <a:spcBef>
                <a:spcPct val="0"/>
              </a:spcBef>
              <a:spcAft>
                <a:spcPct val="0"/>
              </a:spcAft>
              <a:buFont typeface="Arial" panose="020B0604020202020204" pitchFamily="34" charset="0"/>
              <a:buChar char="•"/>
            </a:pPr>
            <a:r>
              <a:rPr lang="en-US" sz="1765">
                <a:gradFill>
                  <a:gsLst>
                    <a:gs pos="0">
                      <a:srgbClr val="FFFFFF"/>
                    </a:gs>
                    <a:gs pos="100000">
                      <a:srgbClr val="FFFFFF"/>
                    </a:gs>
                  </a:gsLst>
                  <a:lin ang="5400000" scaled="0"/>
                </a:gradFill>
                <a:ea typeface="Segoe UI" pitchFamily="34" charset="0"/>
                <a:cs typeface="Segoe UI" pitchFamily="34" charset="0"/>
              </a:rPr>
              <a:t>Any View Search</a:t>
            </a:r>
          </a:p>
          <a:p>
            <a:pPr marL="210112" indent="-210112" defTabSz="699291" fontAlgn="base">
              <a:spcBef>
                <a:spcPct val="0"/>
              </a:spcBef>
              <a:spcAft>
                <a:spcPct val="0"/>
              </a:spcAft>
              <a:buFont typeface="Arial" panose="020B0604020202020204" pitchFamily="34" charset="0"/>
              <a:buChar char="•"/>
            </a:pPr>
            <a:r>
              <a:rPr lang="en-US" sz="1765">
                <a:gradFill>
                  <a:gsLst>
                    <a:gs pos="0">
                      <a:srgbClr val="FFFFFF"/>
                    </a:gs>
                    <a:gs pos="100000">
                      <a:srgbClr val="FFFFFF"/>
                    </a:gs>
                  </a:gsLst>
                  <a:lin ang="5400000" scaled="0"/>
                </a:gradFill>
                <a:ea typeface="Segoe UI" pitchFamily="34" charset="0"/>
                <a:cs typeface="Segoe UI" pitchFamily="34" charset="0"/>
              </a:rPr>
              <a:t>Any Dashboard</a:t>
            </a:r>
          </a:p>
          <a:p>
            <a:pPr marL="210112" indent="-210112" defTabSz="699291" fontAlgn="base">
              <a:spcBef>
                <a:spcPct val="0"/>
              </a:spcBef>
              <a:spcAft>
                <a:spcPct val="0"/>
              </a:spcAft>
              <a:buFont typeface="Arial" panose="020B0604020202020204" pitchFamily="34" charset="0"/>
              <a:buChar char="•"/>
            </a:pPr>
            <a:r>
              <a:rPr lang="en-US" sz="1765">
                <a:gradFill>
                  <a:gsLst>
                    <a:gs pos="0">
                      <a:srgbClr val="FFFFFF"/>
                    </a:gs>
                    <a:gs pos="100000">
                      <a:srgbClr val="FFFFFF"/>
                    </a:gs>
                  </a:gsLst>
                  <a:lin ang="5400000" scaled="0"/>
                </a:gradFill>
                <a:ea typeface="Segoe UI" pitchFamily="34" charset="0"/>
                <a:cs typeface="Segoe UI" pitchFamily="34" charset="0"/>
              </a:rPr>
              <a:t>Interactive Dashboard</a:t>
            </a:r>
          </a:p>
        </p:txBody>
      </p:sp>
      <p:pic>
        <p:nvPicPr>
          <p:cNvPr id="17" name="Picture 16" descr="A screenshot of a cell phone&#10;&#10;Description automatically generated">
            <a:extLst>
              <a:ext uri="{FF2B5EF4-FFF2-40B4-BE49-F238E27FC236}">
                <a16:creationId xmlns:a16="http://schemas.microsoft.com/office/drawing/2014/main" id="{E48503B6-00AE-4024-AC6F-9F54D05A1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95" y="1940322"/>
            <a:ext cx="5441806" cy="3815641"/>
          </a:xfrm>
          <a:prstGeom prst="rect">
            <a:avLst/>
          </a:prstGeom>
        </p:spPr>
      </p:pic>
    </p:spTree>
    <p:extLst>
      <p:ext uri="{BB962C8B-B14F-4D97-AF65-F5344CB8AC3E}">
        <p14:creationId xmlns:p14="http://schemas.microsoft.com/office/powerpoint/2010/main" val="10345172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64E4E77-BA69-4C5C-B523-B85D43EA59CB}"/>
              </a:ext>
            </a:extLst>
          </p:cNvPr>
          <p:cNvSpPr>
            <a:spLocks noGrp="1"/>
          </p:cNvSpPr>
          <p:nvPr>
            <p:ph type="title"/>
          </p:nvPr>
        </p:nvSpPr>
        <p:spPr>
          <a:xfrm>
            <a:off x="341996" y="1274841"/>
            <a:ext cx="8700690" cy="610278"/>
          </a:xfrm>
        </p:spPr>
        <p:txBody>
          <a:bodyPr>
            <a:normAutofit fontScale="90000"/>
          </a:bodyPr>
          <a:lstStyle/>
          <a:p>
            <a:r>
              <a:rPr lang="en-US"/>
              <a:t>Boost productivity with new Record Set navigation</a:t>
            </a:r>
          </a:p>
        </p:txBody>
      </p:sp>
      <p:pic>
        <p:nvPicPr>
          <p:cNvPr id="3" name="Picture 2">
            <a:extLst>
              <a:ext uri="{FF2B5EF4-FFF2-40B4-BE49-F238E27FC236}">
                <a16:creationId xmlns:a16="http://schemas.microsoft.com/office/drawing/2014/main" id="{D1C5684D-64E9-47B1-8831-ACEF969F0FF3}"/>
              </a:ext>
            </a:extLst>
          </p:cNvPr>
          <p:cNvPicPr>
            <a:picLocks noChangeAspect="1"/>
          </p:cNvPicPr>
          <p:nvPr/>
        </p:nvPicPr>
        <p:blipFill>
          <a:blip r:embed="rId3"/>
          <a:stretch>
            <a:fillRect/>
          </a:stretch>
        </p:blipFill>
        <p:spPr>
          <a:xfrm>
            <a:off x="297825" y="1885120"/>
            <a:ext cx="5158467" cy="3872654"/>
          </a:xfrm>
          <a:prstGeom prst="rect">
            <a:avLst/>
          </a:prstGeom>
        </p:spPr>
      </p:pic>
      <p:sp>
        <p:nvSpPr>
          <p:cNvPr id="4" name="Rectangle: Rounded Corners 3">
            <a:extLst>
              <a:ext uri="{FF2B5EF4-FFF2-40B4-BE49-F238E27FC236}">
                <a16:creationId xmlns:a16="http://schemas.microsoft.com/office/drawing/2014/main" id="{90A8CB4D-07F2-4984-9A1E-48B0C86F16DA}"/>
              </a:ext>
            </a:extLst>
          </p:cNvPr>
          <p:cNvSpPr/>
          <p:nvPr/>
        </p:nvSpPr>
        <p:spPr bwMode="auto">
          <a:xfrm>
            <a:off x="5979486" y="1940321"/>
            <a:ext cx="2866692" cy="3815641"/>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Boost productivity by quickly navigating  between records from:</a:t>
            </a:r>
          </a:p>
          <a:p>
            <a:pPr defTabSz="69929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a:p>
            <a:pPr marL="210112" indent="-210112" defTabSz="699291" fontAlgn="base">
              <a:spcBef>
                <a:spcPct val="0"/>
              </a:spcBef>
              <a:spcAft>
                <a:spcPct val="0"/>
              </a:spcAft>
              <a:buFont typeface="Arial" panose="020B0604020202020204" pitchFamily="34" charset="0"/>
              <a:buChar char="•"/>
            </a:pPr>
            <a:r>
              <a:rPr lang="en-US" sz="1765">
                <a:gradFill>
                  <a:gsLst>
                    <a:gs pos="0">
                      <a:srgbClr val="FFFFFF"/>
                    </a:gs>
                    <a:gs pos="100000">
                      <a:srgbClr val="FFFFFF"/>
                    </a:gs>
                  </a:gsLst>
                  <a:lin ang="5400000" scaled="0"/>
                </a:gradFill>
                <a:ea typeface="Segoe UI" pitchFamily="34" charset="0"/>
                <a:cs typeface="Segoe UI" pitchFamily="34" charset="0"/>
              </a:rPr>
              <a:t>Any View</a:t>
            </a:r>
          </a:p>
          <a:p>
            <a:pPr marL="210112" indent="-210112" defTabSz="699291" fontAlgn="base">
              <a:spcBef>
                <a:spcPct val="0"/>
              </a:spcBef>
              <a:spcAft>
                <a:spcPct val="0"/>
              </a:spcAft>
              <a:buFont typeface="Arial" panose="020B0604020202020204" pitchFamily="34" charset="0"/>
              <a:buChar char="•"/>
            </a:pPr>
            <a:r>
              <a:rPr lang="en-US" sz="1765">
                <a:gradFill>
                  <a:gsLst>
                    <a:gs pos="0">
                      <a:srgbClr val="FFFFFF"/>
                    </a:gs>
                    <a:gs pos="100000">
                      <a:srgbClr val="FFFFFF"/>
                    </a:gs>
                  </a:gsLst>
                  <a:lin ang="5400000" scaled="0"/>
                </a:gradFill>
                <a:ea typeface="Segoe UI" pitchFamily="34" charset="0"/>
                <a:cs typeface="Segoe UI" pitchFamily="34" charset="0"/>
              </a:rPr>
              <a:t>Any Filtered View</a:t>
            </a:r>
          </a:p>
          <a:p>
            <a:pPr marL="210112" indent="-210112" defTabSz="699291" fontAlgn="base">
              <a:spcBef>
                <a:spcPct val="0"/>
              </a:spcBef>
              <a:spcAft>
                <a:spcPct val="0"/>
              </a:spcAft>
              <a:buFont typeface="Arial" panose="020B0604020202020204" pitchFamily="34" charset="0"/>
              <a:buChar char="•"/>
            </a:pPr>
            <a:r>
              <a:rPr lang="en-US" sz="1765">
                <a:gradFill>
                  <a:gsLst>
                    <a:gs pos="0">
                      <a:srgbClr val="FFFFFF"/>
                    </a:gs>
                    <a:gs pos="100000">
                      <a:srgbClr val="FFFFFF"/>
                    </a:gs>
                  </a:gsLst>
                  <a:lin ang="5400000" scaled="0"/>
                </a:gradFill>
                <a:ea typeface="Segoe UI" pitchFamily="34" charset="0"/>
                <a:cs typeface="Segoe UI" pitchFamily="34" charset="0"/>
              </a:rPr>
              <a:t>Any View Search</a:t>
            </a:r>
          </a:p>
          <a:p>
            <a:pPr marL="210112" indent="-210112" defTabSz="699291" fontAlgn="base">
              <a:spcBef>
                <a:spcPct val="0"/>
              </a:spcBef>
              <a:spcAft>
                <a:spcPct val="0"/>
              </a:spcAft>
              <a:buFont typeface="Arial" panose="020B0604020202020204" pitchFamily="34" charset="0"/>
              <a:buChar char="•"/>
            </a:pPr>
            <a:r>
              <a:rPr lang="en-US" sz="1765">
                <a:gradFill>
                  <a:gsLst>
                    <a:gs pos="0">
                      <a:srgbClr val="FFFFFF"/>
                    </a:gs>
                    <a:gs pos="100000">
                      <a:srgbClr val="FFFFFF"/>
                    </a:gs>
                  </a:gsLst>
                  <a:lin ang="5400000" scaled="0"/>
                </a:gradFill>
                <a:ea typeface="Segoe UI" pitchFamily="34" charset="0"/>
                <a:cs typeface="Segoe UI" pitchFamily="34" charset="0"/>
              </a:rPr>
              <a:t>Any Dashboard</a:t>
            </a:r>
          </a:p>
          <a:p>
            <a:pPr marL="210112" indent="-210112" defTabSz="699291" fontAlgn="base">
              <a:spcBef>
                <a:spcPct val="0"/>
              </a:spcBef>
              <a:spcAft>
                <a:spcPct val="0"/>
              </a:spcAft>
              <a:buFont typeface="Arial" panose="020B0604020202020204" pitchFamily="34" charset="0"/>
              <a:buChar char="•"/>
            </a:pPr>
            <a:r>
              <a:rPr lang="en-US" sz="1765">
                <a:gradFill>
                  <a:gsLst>
                    <a:gs pos="0">
                      <a:srgbClr val="FFFFFF"/>
                    </a:gs>
                    <a:gs pos="100000">
                      <a:srgbClr val="FFFFFF"/>
                    </a:gs>
                  </a:gsLst>
                  <a:lin ang="5400000" scaled="0"/>
                </a:gradFill>
                <a:ea typeface="Segoe UI" pitchFamily="34" charset="0"/>
                <a:cs typeface="Segoe UI" pitchFamily="34" charset="0"/>
              </a:rPr>
              <a:t>Interactive Dashboard</a:t>
            </a:r>
          </a:p>
        </p:txBody>
      </p:sp>
    </p:spTree>
    <p:extLst>
      <p:ext uri="{BB962C8B-B14F-4D97-AF65-F5344CB8AC3E}">
        <p14:creationId xmlns:p14="http://schemas.microsoft.com/office/powerpoint/2010/main" val="31061121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434BD9-7671-439E-97A5-5A9E8F383ABD}"/>
              </a:ext>
            </a:extLst>
          </p:cNvPr>
          <p:cNvPicPr>
            <a:picLocks noChangeAspect="1"/>
          </p:cNvPicPr>
          <p:nvPr/>
        </p:nvPicPr>
        <p:blipFill rotWithShape="1">
          <a:blip r:embed="rId3"/>
          <a:srcRect r="86433" b="48578"/>
          <a:stretch/>
        </p:blipFill>
        <p:spPr>
          <a:xfrm>
            <a:off x="341995" y="1975078"/>
            <a:ext cx="1899912" cy="3608082"/>
          </a:xfrm>
          <a:prstGeom prst="rect">
            <a:avLst/>
          </a:prstGeom>
        </p:spPr>
      </p:pic>
      <p:sp>
        <p:nvSpPr>
          <p:cNvPr id="6" name="Title 2">
            <a:extLst>
              <a:ext uri="{FF2B5EF4-FFF2-40B4-BE49-F238E27FC236}">
                <a16:creationId xmlns:a16="http://schemas.microsoft.com/office/drawing/2014/main" id="{564E4E77-BA69-4C5C-B523-B85D43EA59CB}"/>
              </a:ext>
            </a:extLst>
          </p:cNvPr>
          <p:cNvSpPr>
            <a:spLocks noGrp="1"/>
          </p:cNvSpPr>
          <p:nvPr>
            <p:ph type="title"/>
          </p:nvPr>
        </p:nvSpPr>
        <p:spPr>
          <a:xfrm>
            <a:off x="235221" y="559054"/>
            <a:ext cx="8700690" cy="610278"/>
          </a:xfrm>
        </p:spPr>
        <p:txBody>
          <a:bodyPr>
            <a:normAutofit fontScale="90000"/>
          </a:bodyPr>
          <a:lstStyle/>
          <a:p>
            <a:r>
              <a:rPr lang="en-US" dirty="0"/>
              <a:t>Improved Views use dynamic reflow for best experience in a given space </a:t>
            </a:r>
          </a:p>
        </p:txBody>
      </p:sp>
      <p:pic>
        <p:nvPicPr>
          <p:cNvPr id="2" name="Picture 1">
            <a:extLst>
              <a:ext uri="{FF2B5EF4-FFF2-40B4-BE49-F238E27FC236}">
                <a16:creationId xmlns:a16="http://schemas.microsoft.com/office/drawing/2014/main" id="{B87CCFBE-0CB9-411C-A83E-A11BA9AA948B}"/>
              </a:ext>
            </a:extLst>
          </p:cNvPr>
          <p:cNvPicPr>
            <a:picLocks noChangeAspect="1"/>
          </p:cNvPicPr>
          <p:nvPr/>
        </p:nvPicPr>
        <p:blipFill rotWithShape="1">
          <a:blip r:embed="rId4"/>
          <a:srcRect r="73970" b="45186"/>
          <a:stretch/>
        </p:blipFill>
        <p:spPr>
          <a:xfrm>
            <a:off x="2450815" y="1975078"/>
            <a:ext cx="3370612" cy="3608082"/>
          </a:xfrm>
          <a:prstGeom prst="rect">
            <a:avLst/>
          </a:prstGeom>
        </p:spPr>
      </p:pic>
      <p:sp>
        <p:nvSpPr>
          <p:cNvPr id="7" name="Rectangle: Rounded Corners 6">
            <a:extLst>
              <a:ext uri="{FF2B5EF4-FFF2-40B4-BE49-F238E27FC236}">
                <a16:creationId xmlns:a16="http://schemas.microsoft.com/office/drawing/2014/main" id="{8FDD2863-933D-4DB5-BD2E-C4F41A62AFB0}"/>
              </a:ext>
            </a:extLst>
          </p:cNvPr>
          <p:cNvSpPr/>
          <p:nvPr/>
        </p:nvSpPr>
        <p:spPr bwMode="auto">
          <a:xfrm>
            <a:off x="6420840" y="1975079"/>
            <a:ext cx="2490050" cy="3732837"/>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91" fontAlgn="base">
              <a:spcBef>
                <a:spcPct val="0"/>
              </a:spcBef>
              <a:spcAft>
                <a:spcPct val="0"/>
              </a:spcAft>
            </a:pPr>
            <a:r>
              <a:rPr lang="en-US" sz="1471" dirty="0">
                <a:gradFill>
                  <a:gsLst>
                    <a:gs pos="0">
                      <a:srgbClr val="FFFFFF"/>
                    </a:gs>
                    <a:gs pos="100000">
                      <a:srgbClr val="FFFFFF"/>
                    </a:gs>
                  </a:gsLst>
                  <a:lin ang="5400000" scaled="0"/>
                </a:gradFill>
                <a:ea typeface="Segoe UI" pitchFamily="34" charset="0"/>
                <a:cs typeface="Segoe UI" pitchFamily="34" charset="0"/>
              </a:rPr>
              <a:t>Views and Sub-Grids dynamically adapt to the available space changes from:</a:t>
            </a:r>
            <a:br>
              <a:rPr lang="en-US" sz="1471" dirty="0">
                <a:gradFill>
                  <a:gsLst>
                    <a:gs pos="0">
                      <a:srgbClr val="FFFFFF"/>
                    </a:gs>
                    <a:gs pos="100000">
                      <a:srgbClr val="FFFFFF"/>
                    </a:gs>
                  </a:gsLst>
                  <a:lin ang="5400000" scaled="0"/>
                </a:gradFill>
                <a:ea typeface="Segoe UI" pitchFamily="34" charset="0"/>
                <a:cs typeface="Segoe UI" pitchFamily="34" charset="0"/>
              </a:rPr>
            </a:br>
            <a:endParaRPr lang="en-US" sz="1471" dirty="0">
              <a:gradFill>
                <a:gsLst>
                  <a:gs pos="0">
                    <a:srgbClr val="FFFFFF"/>
                  </a:gs>
                  <a:gs pos="100000">
                    <a:srgbClr val="FFFFFF"/>
                  </a:gs>
                </a:gsLst>
                <a:lin ang="5400000" scaled="0"/>
              </a:gradFill>
              <a:ea typeface="Segoe UI" pitchFamily="34" charset="0"/>
              <a:cs typeface="Segoe UI" pitchFamily="34" charset="0"/>
            </a:endParaRPr>
          </a:p>
          <a:p>
            <a:pPr marL="252134" indent="-252134" defTabSz="699291" fontAlgn="base">
              <a:spcBef>
                <a:spcPct val="0"/>
              </a:spcBef>
              <a:spcAft>
                <a:spcPct val="0"/>
              </a:spcAft>
              <a:buFont typeface="Arial" panose="020B0604020202020204" pitchFamily="34" charset="0"/>
              <a:buChar char="•"/>
            </a:pPr>
            <a:r>
              <a:rPr lang="en-US" sz="1471" dirty="0">
                <a:gradFill>
                  <a:gsLst>
                    <a:gs pos="0">
                      <a:srgbClr val="FFFFFF"/>
                    </a:gs>
                    <a:gs pos="100000">
                      <a:srgbClr val="FFFFFF"/>
                    </a:gs>
                  </a:gsLst>
                  <a:lin ang="5400000" scaled="0"/>
                </a:gradFill>
                <a:ea typeface="Segoe UI" pitchFamily="34" charset="0"/>
                <a:cs typeface="Segoe UI" pitchFamily="34" charset="0"/>
              </a:rPr>
              <a:t>Form factor</a:t>
            </a:r>
          </a:p>
          <a:p>
            <a:pPr marL="252134" indent="-252134" defTabSz="699291" fontAlgn="base">
              <a:spcBef>
                <a:spcPct val="0"/>
              </a:spcBef>
              <a:spcAft>
                <a:spcPct val="0"/>
              </a:spcAft>
              <a:buFont typeface="Arial" panose="020B0604020202020204" pitchFamily="34" charset="0"/>
              <a:buChar char="•"/>
            </a:pPr>
            <a:r>
              <a:rPr lang="en-US" sz="1471" dirty="0">
                <a:gradFill>
                  <a:gsLst>
                    <a:gs pos="0">
                      <a:srgbClr val="FFFFFF"/>
                    </a:gs>
                    <a:gs pos="100000">
                      <a:srgbClr val="FFFFFF"/>
                    </a:gs>
                  </a:gsLst>
                  <a:lin ang="5400000" scaled="0"/>
                </a:gradFill>
                <a:ea typeface="Segoe UI" pitchFamily="34" charset="0"/>
                <a:cs typeface="Segoe UI" pitchFamily="34" charset="0"/>
              </a:rPr>
              <a:t>Screen or Window size</a:t>
            </a:r>
          </a:p>
          <a:p>
            <a:pPr marL="252134" indent="-252134" defTabSz="699291" fontAlgn="base">
              <a:spcBef>
                <a:spcPct val="0"/>
              </a:spcBef>
              <a:spcAft>
                <a:spcPct val="0"/>
              </a:spcAft>
              <a:buFont typeface="Arial" panose="020B0604020202020204" pitchFamily="34" charset="0"/>
              <a:buChar char="•"/>
            </a:pPr>
            <a:r>
              <a:rPr lang="en-US" sz="1471" dirty="0">
                <a:gradFill>
                  <a:gsLst>
                    <a:gs pos="0">
                      <a:srgbClr val="FFFFFF"/>
                    </a:gs>
                    <a:gs pos="100000">
                      <a:srgbClr val="FFFFFF"/>
                    </a:gs>
                  </a:gsLst>
                  <a:lin ang="5400000" scaled="0"/>
                </a:gradFill>
                <a:ea typeface="Segoe UI" pitchFamily="34" charset="0"/>
                <a:cs typeface="Segoe UI" pitchFamily="34" charset="0"/>
              </a:rPr>
              <a:t>Zoom level</a:t>
            </a:r>
          </a:p>
          <a:p>
            <a:pPr marL="252134" indent="-252134" defTabSz="699291" fontAlgn="base">
              <a:spcBef>
                <a:spcPct val="0"/>
              </a:spcBef>
              <a:spcAft>
                <a:spcPct val="0"/>
              </a:spcAft>
              <a:buFont typeface="Arial" panose="020B0604020202020204" pitchFamily="34" charset="0"/>
              <a:buChar char="•"/>
            </a:pPr>
            <a:endParaRPr lang="en-US" sz="1471" dirty="0">
              <a:gradFill>
                <a:gsLst>
                  <a:gs pos="0">
                    <a:srgbClr val="FFFFFF"/>
                  </a:gs>
                  <a:gs pos="100000">
                    <a:srgbClr val="FFFFFF"/>
                  </a:gs>
                </a:gsLst>
                <a:lin ang="5400000" scaled="0"/>
              </a:gradFill>
              <a:ea typeface="Segoe UI" pitchFamily="34" charset="0"/>
              <a:cs typeface="Segoe UI" pitchFamily="34" charset="0"/>
            </a:endParaRPr>
          </a:p>
          <a:p>
            <a:pPr defTabSz="699291" fontAlgn="base">
              <a:spcBef>
                <a:spcPct val="0"/>
              </a:spcBef>
              <a:spcAft>
                <a:spcPct val="0"/>
              </a:spcAft>
            </a:pPr>
            <a:r>
              <a:rPr lang="en-US" sz="1471" dirty="0">
                <a:gradFill>
                  <a:gsLst>
                    <a:gs pos="0">
                      <a:srgbClr val="FFFFFF"/>
                    </a:gs>
                    <a:gs pos="100000">
                      <a:srgbClr val="FFFFFF"/>
                    </a:gs>
                  </a:gsLst>
                  <a:lin ang="5400000" scaled="0"/>
                </a:gradFill>
                <a:ea typeface="Segoe UI" pitchFamily="34" charset="0"/>
                <a:cs typeface="Segoe UI" pitchFamily="34" charset="0"/>
              </a:rPr>
              <a:t>Customizers can </a:t>
            </a:r>
            <a:br>
              <a:rPr lang="en-US" sz="1471" dirty="0">
                <a:gradFill>
                  <a:gsLst>
                    <a:gs pos="0">
                      <a:srgbClr val="FFFFFF"/>
                    </a:gs>
                    <a:gs pos="100000">
                      <a:srgbClr val="FFFFFF"/>
                    </a:gs>
                  </a:gsLst>
                  <a:lin ang="5400000" scaled="0"/>
                </a:gradFill>
                <a:ea typeface="Segoe UI" pitchFamily="34" charset="0"/>
                <a:cs typeface="Segoe UI" pitchFamily="34" charset="0"/>
              </a:rPr>
            </a:br>
            <a:r>
              <a:rPr lang="en-US" sz="1471" dirty="0">
                <a:gradFill>
                  <a:gsLst>
                    <a:gs pos="0">
                      <a:srgbClr val="FFFFFF"/>
                    </a:gs>
                    <a:gs pos="100000">
                      <a:srgbClr val="FFFFFF"/>
                    </a:gs>
                  </a:gsLst>
                  <a:lin ang="5400000" scaled="0"/>
                </a:gradFill>
                <a:ea typeface="Segoe UI" pitchFamily="34" charset="0"/>
                <a:cs typeface="Segoe UI" pitchFamily="34" charset="0"/>
              </a:rPr>
              <a:t>pre-configure settings that meet your needs</a:t>
            </a:r>
          </a:p>
        </p:txBody>
      </p:sp>
      <p:sp>
        <p:nvSpPr>
          <p:cNvPr id="9" name="Title 2">
            <a:extLst>
              <a:ext uri="{FF2B5EF4-FFF2-40B4-BE49-F238E27FC236}">
                <a16:creationId xmlns:a16="http://schemas.microsoft.com/office/drawing/2014/main" id="{1AA3C29D-B0E5-4092-85D8-8B83889285C0}"/>
              </a:ext>
            </a:extLst>
          </p:cNvPr>
          <p:cNvSpPr txBox="1">
            <a:spLocks/>
          </p:cNvSpPr>
          <p:nvPr/>
        </p:nvSpPr>
        <p:spPr>
          <a:xfrm>
            <a:off x="341997" y="1699022"/>
            <a:ext cx="2108819" cy="2760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Narrow space</a:t>
            </a:r>
          </a:p>
        </p:txBody>
      </p:sp>
      <p:sp>
        <p:nvSpPr>
          <p:cNvPr id="10" name="Title 2">
            <a:extLst>
              <a:ext uri="{FF2B5EF4-FFF2-40B4-BE49-F238E27FC236}">
                <a16:creationId xmlns:a16="http://schemas.microsoft.com/office/drawing/2014/main" id="{A24D2EB2-D6FB-40E6-A2C4-7125B0F0412C}"/>
              </a:ext>
            </a:extLst>
          </p:cNvPr>
          <p:cNvSpPr txBox="1">
            <a:spLocks/>
          </p:cNvSpPr>
          <p:nvPr/>
        </p:nvSpPr>
        <p:spPr>
          <a:xfrm>
            <a:off x="2450814" y="1699022"/>
            <a:ext cx="3471318" cy="276057"/>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algn="ctr"/>
            <a:r>
              <a:rPr lang="en-US" sz="1324"/>
              <a:t>Wider space</a:t>
            </a:r>
          </a:p>
        </p:txBody>
      </p:sp>
    </p:spTree>
    <p:extLst>
      <p:ext uri="{BB962C8B-B14F-4D97-AF65-F5344CB8AC3E}">
        <p14:creationId xmlns:p14="http://schemas.microsoft.com/office/powerpoint/2010/main" val="9272014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286000" y="152400"/>
            <a:ext cx="4343400" cy="838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t>Agenda </a:t>
            </a:r>
          </a:p>
        </p:txBody>
      </p:sp>
      <p:sp>
        <p:nvSpPr>
          <p:cNvPr id="6" name="TextBox 5"/>
          <p:cNvSpPr txBox="1"/>
          <p:nvPr/>
        </p:nvSpPr>
        <p:spPr>
          <a:xfrm>
            <a:off x="76200" y="1219200"/>
            <a:ext cx="8991600" cy="3970318"/>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wrap="square" rtlCol="0">
            <a:spAutoFit/>
          </a:bodyPr>
          <a:lstStyle/>
          <a:p>
            <a:endParaRPr lang="en-US" sz="2800" dirty="0"/>
          </a:p>
          <a:p>
            <a:pPr marL="457200" indent="-457200">
              <a:buFont typeface="Arial" panose="020B0604020202020204" pitchFamily="34" charset="0"/>
              <a:buChar char="•"/>
            </a:pPr>
            <a:r>
              <a:rPr lang="en-US" sz="2800" dirty="0"/>
              <a:t>MS CRM UI History</a:t>
            </a:r>
          </a:p>
          <a:p>
            <a:pPr marL="457200" indent="-457200">
              <a:buFont typeface="Arial" panose="020B0604020202020204" pitchFamily="34" charset="0"/>
              <a:buChar char="•"/>
            </a:pPr>
            <a:r>
              <a:rPr lang="en-US" sz="2800" dirty="0"/>
              <a:t>What is </a:t>
            </a:r>
            <a:r>
              <a:rPr lang="en-US" sz="2800" dirty="0" err="1"/>
              <a:t>powerApp</a:t>
            </a:r>
            <a:r>
              <a:rPr lang="en-US" sz="2800" dirty="0"/>
              <a:t>?</a:t>
            </a:r>
          </a:p>
          <a:p>
            <a:pPr marL="457200" indent="-457200">
              <a:buFont typeface="Arial" panose="020B0604020202020204" pitchFamily="34" charset="0"/>
              <a:buChar char="•"/>
            </a:pPr>
            <a:r>
              <a:rPr lang="en-US" sz="2800" dirty="0"/>
              <a:t>Unified Interface Overview</a:t>
            </a:r>
          </a:p>
          <a:p>
            <a:pPr marL="457200" indent="-457200">
              <a:buFont typeface="Arial" panose="020B0604020202020204" pitchFamily="34" charset="0"/>
              <a:buChar char="•"/>
            </a:pPr>
            <a:r>
              <a:rPr lang="en-US" sz="2800" dirty="0"/>
              <a:t>Why Unified Interface</a:t>
            </a:r>
          </a:p>
          <a:p>
            <a:pPr marL="457200" indent="-457200">
              <a:buFont typeface="Arial" panose="020B0604020202020204" pitchFamily="34" charset="0"/>
              <a:buChar char="•"/>
            </a:pPr>
            <a:r>
              <a:rPr lang="en-US" sz="2800" dirty="0"/>
              <a:t>Capabilities not yet on Unified Interface</a:t>
            </a:r>
          </a:p>
          <a:p>
            <a:pPr marL="457200" indent="-457200">
              <a:buFont typeface="Arial" panose="020B0604020202020204" pitchFamily="34" charset="0"/>
              <a:buChar char="•"/>
            </a:pPr>
            <a:r>
              <a:rPr lang="en-US" sz="2800" dirty="0"/>
              <a:t>Unified Interface Vs. Legacy web client</a:t>
            </a:r>
          </a:p>
          <a:p>
            <a:pPr marL="457200" indent="-457200">
              <a:buFont typeface="Arial" panose="020B0604020202020204" pitchFamily="34" charset="0"/>
              <a:buChar char="•"/>
            </a:pPr>
            <a:r>
              <a:rPr lang="en-US" sz="2800" dirty="0"/>
              <a:t>When/How Long</a:t>
            </a:r>
          </a:p>
          <a:p>
            <a:pPr marL="457200" indent="-457200">
              <a:buFont typeface="Arial" panose="020B0604020202020204" pitchFamily="34" charset="0"/>
              <a:buChar char="•"/>
            </a:pPr>
            <a:r>
              <a:rPr lang="en-US" sz="2800" dirty="0"/>
              <a:t>Important changes (deprecations)</a:t>
            </a:r>
          </a:p>
        </p:txBody>
      </p:sp>
      <p:sp>
        <p:nvSpPr>
          <p:cNvPr id="7" name="Flowchart: Multidocument 6"/>
          <p:cNvSpPr/>
          <p:nvPr/>
        </p:nvSpPr>
        <p:spPr>
          <a:xfrm>
            <a:off x="6858000" y="5334000"/>
            <a:ext cx="2057400" cy="1143000"/>
          </a:xfrm>
          <a:prstGeom prst="flowChartMultidocumen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Join US</a:t>
            </a:r>
          </a:p>
        </p:txBody>
      </p:sp>
    </p:spTree>
    <p:extLst>
      <p:ext uri="{BB962C8B-B14F-4D97-AF65-F5344CB8AC3E}">
        <p14:creationId xmlns:p14="http://schemas.microsoft.com/office/powerpoint/2010/main" val="3238973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18952BEA-384E-44F5-B530-F0E3D55CA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96" y="1812215"/>
            <a:ext cx="8537530" cy="5245629"/>
          </a:xfrm>
          <a:prstGeom prst="rect">
            <a:avLst/>
          </a:prstGeom>
        </p:spPr>
      </p:pic>
      <p:sp>
        <p:nvSpPr>
          <p:cNvPr id="6" name="Title 2">
            <a:extLst>
              <a:ext uri="{FF2B5EF4-FFF2-40B4-BE49-F238E27FC236}">
                <a16:creationId xmlns:a16="http://schemas.microsoft.com/office/drawing/2014/main" id="{564E4E77-BA69-4C5C-B523-B85D43EA59CB}"/>
              </a:ext>
            </a:extLst>
          </p:cNvPr>
          <p:cNvSpPr>
            <a:spLocks noGrp="1"/>
          </p:cNvSpPr>
          <p:nvPr>
            <p:ph type="title"/>
          </p:nvPr>
        </p:nvSpPr>
        <p:spPr>
          <a:xfrm>
            <a:off x="341996" y="762000"/>
            <a:ext cx="8700690" cy="610278"/>
          </a:xfrm>
        </p:spPr>
        <p:txBody>
          <a:bodyPr>
            <a:normAutofit fontScale="90000"/>
          </a:bodyPr>
          <a:lstStyle/>
          <a:p>
            <a:r>
              <a:rPr lang="en-US" dirty="0"/>
              <a:t>Views and sub-grids reflow to best UI for the space given example</a:t>
            </a:r>
          </a:p>
        </p:txBody>
      </p:sp>
    </p:spTree>
    <p:extLst>
      <p:ext uri="{BB962C8B-B14F-4D97-AF65-F5344CB8AC3E}">
        <p14:creationId xmlns:p14="http://schemas.microsoft.com/office/powerpoint/2010/main" val="24809757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8792BB-9F58-4CF0-A0E5-6C828D7F9E90}"/>
              </a:ext>
            </a:extLst>
          </p:cNvPr>
          <p:cNvPicPr>
            <a:picLocks noChangeAspect="1"/>
          </p:cNvPicPr>
          <p:nvPr/>
        </p:nvPicPr>
        <p:blipFill>
          <a:blip r:embed="rId3"/>
          <a:stretch>
            <a:fillRect/>
          </a:stretch>
        </p:blipFill>
        <p:spPr>
          <a:xfrm>
            <a:off x="441785" y="1738310"/>
            <a:ext cx="7947175" cy="4035610"/>
          </a:xfrm>
          <a:prstGeom prst="rect">
            <a:avLst/>
          </a:prstGeom>
        </p:spPr>
      </p:pic>
      <p:sp>
        <p:nvSpPr>
          <p:cNvPr id="8" name="Title 1">
            <a:extLst>
              <a:ext uri="{FF2B5EF4-FFF2-40B4-BE49-F238E27FC236}">
                <a16:creationId xmlns:a16="http://schemas.microsoft.com/office/drawing/2014/main" id="{487B0655-BAEC-4844-8E5B-C68F0498254B}"/>
              </a:ext>
            </a:extLst>
          </p:cNvPr>
          <p:cNvSpPr>
            <a:spLocks noGrp="1"/>
          </p:cNvSpPr>
          <p:nvPr>
            <p:ph type="title"/>
          </p:nvPr>
        </p:nvSpPr>
        <p:spPr>
          <a:xfrm>
            <a:off x="343135" y="668640"/>
            <a:ext cx="8702217" cy="415440"/>
          </a:xfrm>
        </p:spPr>
        <p:txBody>
          <a:bodyPr>
            <a:normAutofit fontScale="90000"/>
          </a:bodyPr>
          <a:lstStyle/>
          <a:p>
            <a:r>
              <a:rPr lang="en-US" dirty="0"/>
              <a:t>Supercharge your Unified Interface Forms with new capabilities &amp; features!</a:t>
            </a:r>
            <a:endParaRPr lang="en-US" dirty="0">
              <a:highlight>
                <a:srgbClr val="FFFF00"/>
              </a:highlight>
            </a:endParaRPr>
          </a:p>
        </p:txBody>
      </p:sp>
      <p:sp>
        <p:nvSpPr>
          <p:cNvPr id="2" name="Rectangle: Rounded Corners 1">
            <a:extLst>
              <a:ext uri="{FF2B5EF4-FFF2-40B4-BE49-F238E27FC236}">
                <a16:creationId xmlns:a16="http://schemas.microsoft.com/office/drawing/2014/main" id="{8C18AE24-DB75-45A0-A56A-9532BD05F69C}"/>
              </a:ext>
            </a:extLst>
          </p:cNvPr>
          <p:cNvSpPr/>
          <p:nvPr/>
        </p:nvSpPr>
        <p:spPr bwMode="auto">
          <a:xfrm>
            <a:off x="6580507" y="2822047"/>
            <a:ext cx="1643997" cy="715961"/>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Canvas App Embedding </a:t>
            </a:r>
          </a:p>
        </p:txBody>
      </p:sp>
      <p:sp>
        <p:nvSpPr>
          <p:cNvPr id="9" name="Rectangle: Rounded Corners 8">
            <a:extLst>
              <a:ext uri="{FF2B5EF4-FFF2-40B4-BE49-F238E27FC236}">
                <a16:creationId xmlns:a16="http://schemas.microsoft.com/office/drawing/2014/main" id="{FF881307-8D81-4D82-B0AE-4B97C0B3FDBE}"/>
              </a:ext>
            </a:extLst>
          </p:cNvPr>
          <p:cNvSpPr/>
          <p:nvPr/>
        </p:nvSpPr>
        <p:spPr bwMode="auto">
          <a:xfrm>
            <a:off x="3660697" y="2173902"/>
            <a:ext cx="2737425" cy="389603"/>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PowerApps Component Framework</a:t>
            </a:r>
          </a:p>
        </p:txBody>
      </p:sp>
      <p:sp>
        <p:nvSpPr>
          <p:cNvPr id="10" name="Rectangle: Rounded Corners 9">
            <a:extLst>
              <a:ext uri="{FF2B5EF4-FFF2-40B4-BE49-F238E27FC236}">
                <a16:creationId xmlns:a16="http://schemas.microsoft.com/office/drawing/2014/main" id="{013805E3-5E42-42F6-AFBC-725A02657C11}"/>
              </a:ext>
            </a:extLst>
          </p:cNvPr>
          <p:cNvSpPr/>
          <p:nvPr/>
        </p:nvSpPr>
        <p:spPr bwMode="auto">
          <a:xfrm>
            <a:off x="1378730" y="4230217"/>
            <a:ext cx="2204531" cy="389603"/>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New Controls for Fields</a:t>
            </a:r>
          </a:p>
        </p:txBody>
      </p:sp>
      <p:sp>
        <p:nvSpPr>
          <p:cNvPr id="11" name="Title 4">
            <a:extLst>
              <a:ext uri="{FF2B5EF4-FFF2-40B4-BE49-F238E27FC236}">
                <a16:creationId xmlns:a16="http://schemas.microsoft.com/office/drawing/2014/main" id="{1E5C1180-0B0F-48DF-A022-22625FB12BD4}"/>
              </a:ext>
            </a:extLst>
          </p:cNvPr>
          <p:cNvSpPr txBox="1">
            <a:spLocks/>
          </p:cNvSpPr>
          <p:nvPr/>
        </p:nvSpPr>
        <p:spPr>
          <a:xfrm>
            <a:off x="341996" y="1322870"/>
            <a:ext cx="8479852" cy="302310"/>
          </a:xfrm>
          <a:prstGeom prst="rect">
            <a:avLst/>
          </a:prstGeom>
        </p:spPr>
        <p:txBody>
          <a:bodyPr vert="horz" wrap="square" lIns="0" tIns="67232" rIns="107571" bIns="6723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en-US" sz="2059"/>
          </a:p>
        </p:txBody>
      </p:sp>
      <p:pic>
        <p:nvPicPr>
          <p:cNvPr id="12" name="Picture 11">
            <a:extLst>
              <a:ext uri="{FF2B5EF4-FFF2-40B4-BE49-F238E27FC236}">
                <a16:creationId xmlns:a16="http://schemas.microsoft.com/office/drawing/2014/main" id="{88AAAC0E-59A2-441C-BEBA-7CC85828DB5A}"/>
              </a:ext>
            </a:extLst>
          </p:cNvPr>
          <p:cNvPicPr>
            <a:picLocks noChangeAspect="1"/>
          </p:cNvPicPr>
          <p:nvPr/>
        </p:nvPicPr>
        <p:blipFill rotWithShape="1">
          <a:blip r:embed="rId4"/>
          <a:srcRect l="2868" t="16458" r="19756" b="23245"/>
          <a:stretch/>
        </p:blipFill>
        <p:spPr>
          <a:xfrm>
            <a:off x="3678626" y="2822046"/>
            <a:ext cx="2737425" cy="947264"/>
          </a:xfrm>
          <a:prstGeom prst="rect">
            <a:avLst/>
          </a:prstGeom>
        </p:spPr>
      </p:pic>
      <p:pic>
        <p:nvPicPr>
          <p:cNvPr id="13" name="Picture 12">
            <a:extLst>
              <a:ext uri="{FF2B5EF4-FFF2-40B4-BE49-F238E27FC236}">
                <a16:creationId xmlns:a16="http://schemas.microsoft.com/office/drawing/2014/main" id="{3F6A47FD-DA67-44EA-A8F6-E1CADC13614D}"/>
              </a:ext>
            </a:extLst>
          </p:cNvPr>
          <p:cNvPicPr>
            <a:picLocks noChangeAspect="1"/>
          </p:cNvPicPr>
          <p:nvPr/>
        </p:nvPicPr>
        <p:blipFill>
          <a:blip r:embed="rId5"/>
          <a:stretch>
            <a:fillRect/>
          </a:stretch>
        </p:blipFill>
        <p:spPr>
          <a:xfrm>
            <a:off x="6570898" y="3538008"/>
            <a:ext cx="1643997" cy="1955541"/>
          </a:xfrm>
          <a:prstGeom prst="rect">
            <a:avLst/>
          </a:prstGeom>
        </p:spPr>
      </p:pic>
      <p:pic>
        <p:nvPicPr>
          <p:cNvPr id="4" name="Picture 3">
            <a:extLst>
              <a:ext uri="{FF2B5EF4-FFF2-40B4-BE49-F238E27FC236}">
                <a16:creationId xmlns:a16="http://schemas.microsoft.com/office/drawing/2014/main" id="{2B391529-C22B-4FCA-BBAC-0E846541003C}"/>
              </a:ext>
            </a:extLst>
          </p:cNvPr>
          <p:cNvPicPr>
            <a:picLocks noChangeAspect="1"/>
          </p:cNvPicPr>
          <p:nvPr/>
        </p:nvPicPr>
        <p:blipFill rotWithShape="1">
          <a:blip r:embed="rId6"/>
          <a:srcRect b="10729"/>
          <a:stretch/>
        </p:blipFill>
        <p:spPr>
          <a:xfrm>
            <a:off x="3619169" y="3769311"/>
            <a:ext cx="2879913" cy="1920822"/>
          </a:xfrm>
          <a:prstGeom prst="rect">
            <a:avLst/>
          </a:prstGeom>
        </p:spPr>
      </p:pic>
      <p:pic>
        <p:nvPicPr>
          <p:cNvPr id="5" name="Picture 4">
            <a:extLst>
              <a:ext uri="{FF2B5EF4-FFF2-40B4-BE49-F238E27FC236}">
                <a16:creationId xmlns:a16="http://schemas.microsoft.com/office/drawing/2014/main" id="{ECD167B6-078C-4D55-8224-206AFA156D21}"/>
              </a:ext>
            </a:extLst>
          </p:cNvPr>
          <p:cNvPicPr>
            <a:picLocks noChangeAspect="1"/>
          </p:cNvPicPr>
          <p:nvPr/>
        </p:nvPicPr>
        <p:blipFill>
          <a:blip r:embed="rId7"/>
          <a:stretch>
            <a:fillRect/>
          </a:stretch>
        </p:blipFill>
        <p:spPr>
          <a:xfrm>
            <a:off x="3702716" y="2657468"/>
            <a:ext cx="1297654" cy="118740"/>
          </a:xfrm>
          <a:prstGeom prst="rect">
            <a:avLst/>
          </a:prstGeom>
        </p:spPr>
      </p:pic>
      <p:cxnSp>
        <p:nvCxnSpPr>
          <p:cNvPr id="7" name="Straight Connector 6">
            <a:extLst>
              <a:ext uri="{FF2B5EF4-FFF2-40B4-BE49-F238E27FC236}">
                <a16:creationId xmlns:a16="http://schemas.microsoft.com/office/drawing/2014/main" id="{9DF4101A-C3FA-45B4-AEAF-1FA1AB61AB7F}"/>
              </a:ext>
            </a:extLst>
          </p:cNvPr>
          <p:cNvCxnSpPr>
            <a:cxnSpLocks/>
          </p:cNvCxnSpPr>
          <p:nvPr/>
        </p:nvCxnSpPr>
        <p:spPr>
          <a:xfrm>
            <a:off x="3648732" y="3769311"/>
            <a:ext cx="2819419"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1D97158-FCE3-4138-A2CE-FFB2A5B5E504}"/>
              </a:ext>
            </a:extLst>
          </p:cNvPr>
          <p:cNvSpPr/>
          <p:nvPr/>
        </p:nvSpPr>
        <p:spPr bwMode="auto">
          <a:xfrm>
            <a:off x="5922476" y="2657468"/>
            <a:ext cx="493575" cy="1187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37444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fontScale="90000"/>
          </a:bodyPr>
          <a:lstStyle/>
          <a:p>
            <a:r>
              <a:rPr lang="en-US" dirty="0"/>
              <a:t>Settings in Unified Interface apps</a:t>
            </a:r>
          </a:p>
        </p:txBody>
      </p:sp>
      <p:sp>
        <p:nvSpPr>
          <p:cNvPr id="5" name="Content Placeholder 4">
            <a:extLst>
              <a:ext uri="{FF2B5EF4-FFF2-40B4-BE49-F238E27FC236}">
                <a16:creationId xmlns:a16="http://schemas.microsoft.com/office/drawing/2014/main" id="{7F5C7B15-043E-4E41-943C-F13604EB692C}"/>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57185FB1-CD63-4D3E-9A55-61DFE6A18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25796"/>
            <a:ext cx="3657600" cy="381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158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fontScale="90000"/>
          </a:bodyPr>
          <a:lstStyle/>
          <a:p>
            <a:r>
              <a:rPr lang="en-US" dirty="0"/>
              <a:t>Use the new Unified Interface only (recommended)</a:t>
            </a:r>
          </a:p>
        </p:txBody>
      </p:sp>
      <p:sp>
        <p:nvSpPr>
          <p:cNvPr id="5" name="Content Placeholder 4">
            <a:extLst>
              <a:ext uri="{FF2B5EF4-FFF2-40B4-BE49-F238E27FC236}">
                <a16:creationId xmlns:a16="http://schemas.microsoft.com/office/drawing/2014/main" id="{7F5C7B15-043E-4E41-943C-F13604EB692C}"/>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88CBADC0-FEE5-4BDB-8E4A-4FD461647A39}"/>
              </a:ext>
            </a:extLst>
          </p:cNvPr>
          <p:cNvPicPr>
            <a:picLocks noChangeAspect="1"/>
          </p:cNvPicPr>
          <p:nvPr/>
        </p:nvPicPr>
        <p:blipFill>
          <a:blip r:embed="rId2"/>
          <a:stretch>
            <a:fillRect/>
          </a:stretch>
        </p:blipFill>
        <p:spPr>
          <a:xfrm>
            <a:off x="228600" y="2286002"/>
            <a:ext cx="8686800" cy="2808859"/>
          </a:xfrm>
          <a:prstGeom prst="rect">
            <a:avLst/>
          </a:prstGeom>
        </p:spPr>
      </p:pic>
    </p:spTree>
    <p:extLst>
      <p:ext uri="{BB962C8B-B14F-4D97-AF65-F5344CB8AC3E}">
        <p14:creationId xmlns:p14="http://schemas.microsoft.com/office/powerpoint/2010/main" val="3515970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7B0F14A-B76E-48F8-9789-E7EBA9AADC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3646" y="1583772"/>
            <a:ext cx="8636708" cy="4402477"/>
          </a:xfrm>
          <a:prstGeom prst="rect">
            <a:avLst/>
          </a:prstGeom>
        </p:spPr>
      </p:pic>
      <p:sp>
        <p:nvSpPr>
          <p:cNvPr id="3" name="Title 2">
            <a:extLst>
              <a:ext uri="{FF2B5EF4-FFF2-40B4-BE49-F238E27FC236}">
                <a16:creationId xmlns:a16="http://schemas.microsoft.com/office/drawing/2014/main" id="{4B96F626-3590-46C6-82A6-C60A90075802}"/>
              </a:ext>
            </a:extLst>
          </p:cNvPr>
          <p:cNvSpPr>
            <a:spLocks noGrp="1"/>
          </p:cNvSpPr>
          <p:nvPr>
            <p:ph type="title"/>
          </p:nvPr>
        </p:nvSpPr>
        <p:spPr>
          <a:xfrm>
            <a:off x="440641" y="609600"/>
            <a:ext cx="8262718" cy="415440"/>
          </a:xfrm>
          <a:prstGeom prst="rect">
            <a:avLst/>
          </a:prstGeom>
        </p:spPr>
        <p:txBody>
          <a:bodyPr wrap="square" anchor="t">
            <a:normAutofit fontScale="90000"/>
          </a:bodyPr>
          <a:lstStyle/>
          <a:p>
            <a:r>
              <a:rPr lang="en-US" dirty="0"/>
              <a:t>Set up "Unified Interface Only" mode</a:t>
            </a:r>
          </a:p>
        </p:txBody>
      </p:sp>
    </p:spTree>
    <p:extLst>
      <p:ext uri="{BB962C8B-B14F-4D97-AF65-F5344CB8AC3E}">
        <p14:creationId xmlns:p14="http://schemas.microsoft.com/office/powerpoint/2010/main" val="426705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fontScale="90000"/>
          </a:bodyPr>
          <a:lstStyle/>
          <a:p>
            <a:r>
              <a:rPr lang="en-US" b="1" dirty="0"/>
              <a:t>Update your apps to Unified Interface</a:t>
            </a:r>
            <a:endParaRPr lang="en-US" dirty="0"/>
          </a:p>
        </p:txBody>
      </p:sp>
      <p:pic>
        <p:nvPicPr>
          <p:cNvPr id="3074" name="Picture 2" descr="Message: using apps designed for legacy web client">
            <a:extLst>
              <a:ext uri="{FF2B5EF4-FFF2-40B4-BE49-F238E27FC236}">
                <a16:creationId xmlns:a16="http://schemas.microsoft.com/office/drawing/2014/main" id="{B7306072-AE74-4C29-8D74-00A8E334EB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534400" cy="540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533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fontScale="90000"/>
          </a:bodyPr>
          <a:lstStyle/>
          <a:p>
            <a:r>
              <a:rPr lang="en-US" b="1" dirty="0"/>
              <a:t>Enable the hybrid experience</a:t>
            </a:r>
            <a:endParaRPr lang="en-US" dirty="0"/>
          </a:p>
        </p:txBody>
      </p:sp>
      <p:sp>
        <p:nvSpPr>
          <p:cNvPr id="5" name="Content Placeholder 4">
            <a:extLst>
              <a:ext uri="{FF2B5EF4-FFF2-40B4-BE49-F238E27FC236}">
                <a16:creationId xmlns:a16="http://schemas.microsoft.com/office/drawing/2014/main" id="{7F5C7B15-043E-4E41-943C-F13604EB692C}"/>
              </a:ext>
            </a:extLst>
          </p:cNvPr>
          <p:cNvSpPr>
            <a:spLocks noGrp="1"/>
          </p:cNvSpPr>
          <p:nvPr>
            <p:ph idx="1"/>
          </p:nvPr>
        </p:nvSpPr>
        <p:spPr/>
        <p:txBody>
          <a:bodyPr/>
          <a:lstStyle/>
          <a:p>
            <a:r>
              <a:rPr lang="en-US" dirty="0">
                <a:hlinkClick r:id="rId2"/>
              </a:rPr>
              <a:t>Advanced Find</a:t>
            </a:r>
            <a:endParaRPr lang="en-US" dirty="0"/>
          </a:p>
          <a:p>
            <a:r>
              <a:rPr lang="en-US" dirty="0"/>
              <a:t>Bulk edit</a:t>
            </a:r>
          </a:p>
          <a:p>
            <a:r>
              <a:rPr lang="en-US" dirty="0">
                <a:hlinkClick r:id="rId3"/>
              </a:rPr>
              <a:t>Merge records</a:t>
            </a:r>
            <a:endParaRPr lang="en-US" dirty="0"/>
          </a:p>
          <a:p>
            <a:r>
              <a:rPr lang="en-US" dirty="0">
                <a:hlinkClick r:id="rId4"/>
              </a:rPr>
              <a:t>Record sharing</a:t>
            </a:r>
            <a:endParaRPr lang="en-US" dirty="0"/>
          </a:p>
          <a:p>
            <a:r>
              <a:rPr lang="en-US" dirty="0">
                <a:hlinkClick r:id="rId5"/>
              </a:rPr>
              <a:t>Audit History</a:t>
            </a:r>
            <a:endParaRPr lang="en-US" dirty="0"/>
          </a:p>
          <a:p>
            <a:endParaRPr lang="en-US" dirty="0"/>
          </a:p>
        </p:txBody>
      </p:sp>
      <p:pic>
        <p:nvPicPr>
          <p:cNvPr id="2050" name="Picture 2" descr="Enable hybrid experience">
            <a:extLst>
              <a:ext uri="{FF2B5EF4-FFF2-40B4-BE49-F238E27FC236}">
                <a16:creationId xmlns:a16="http://schemas.microsoft.com/office/drawing/2014/main" id="{AEC61B8C-C295-4C13-B861-830EA56613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1447801"/>
            <a:ext cx="5638800" cy="440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015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a:bodyPr>
          <a:lstStyle/>
          <a:p>
            <a:r>
              <a:rPr lang="en-US" b="1" dirty="0"/>
              <a:t>View Process History</a:t>
            </a:r>
            <a:endParaRPr lang="en-US" dirty="0"/>
          </a:p>
        </p:txBody>
      </p:sp>
      <p:sp>
        <p:nvSpPr>
          <p:cNvPr id="5" name="Content Placeholder 4">
            <a:extLst>
              <a:ext uri="{FF2B5EF4-FFF2-40B4-BE49-F238E27FC236}">
                <a16:creationId xmlns:a16="http://schemas.microsoft.com/office/drawing/2014/main" id="{7F5C7B15-043E-4E41-943C-F13604EB692C}"/>
              </a:ext>
            </a:extLst>
          </p:cNvPr>
          <p:cNvSpPr>
            <a:spLocks noGrp="1"/>
          </p:cNvSpPr>
          <p:nvPr>
            <p:ph idx="1"/>
          </p:nvPr>
        </p:nvSpPr>
        <p:spPr/>
        <p:txBody>
          <a:bodyPr/>
          <a:lstStyle/>
          <a:p>
            <a:pPr marL="0" indent="0">
              <a:buNone/>
            </a:pPr>
            <a:r>
              <a:rPr lang="en-US" dirty="0"/>
              <a:t>No supported</a:t>
            </a:r>
          </a:p>
          <a:p>
            <a:pPr marL="0" indent="0">
              <a:buNone/>
            </a:pPr>
            <a:endParaRPr lang="en-US" dirty="0"/>
          </a:p>
          <a:p>
            <a:endParaRPr lang="en-US" dirty="0"/>
          </a:p>
        </p:txBody>
      </p:sp>
      <p:pic>
        <p:nvPicPr>
          <p:cNvPr id="6148" name="Picture 4">
            <a:extLst>
              <a:ext uri="{FF2B5EF4-FFF2-40B4-BE49-F238E27FC236}">
                <a16:creationId xmlns:a16="http://schemas.microsoft.com/office/drawing/2014/main" id="{41D1460A-C0DF-4CC4-8A15-33723C32D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359682"/>
            <a:ext cx="8270992" cy="51173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4DBA40-FC6D-48AD-AFE8-D3A039F89E6B}"/>
              </a:ext>
            </a:extLst>
          </p:cNvPr>
          <p:cNvSpPr/>
          <p:nvPr/>
        </p:nvSpPr>
        <p:spPr>
          <a:xfrm>
            <a:off x="152400" y="6476999"/>
            <a:ext cx="8839200" cy="369332"/>
          </a:xfrm>
          <a:prstGeom prst="rect">
            <a:avLst/>
          </a:prstGeom>
        </p:spPr>
        <p:txBody>
          <a:bodyPr wrap="square">
            <a:spAutoFit/>
          </a:bodyPr>
          <a:lstStyle/>
          <a:p>
            <a:r>
              <a:rPr lang="en-US" dirty="0">
                <a:hlinkClick r:id="rId3"/>
              </a:rPr>
              <a:t>https://crmtipoftheday.com/1312/view-process-history-from-unified-interface-forms/</a:t>
            </a:r>
            <a:endParaRPr lang="en-US" dirty="0"/>
          </a:p>
        </p:txBody>
      </p:sp>
    </p:spTree>
    <p:extLst>
      <p:ext uri="{BB962C8B-B14F-4D97-AF65-F5344CB8AC3E}">
        <p14:creationId xmlns:p14="http://schemas.microsoft.com/office/powerpoint/2010/main" val="2399130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fontScale="90000"/>
          </a:bodyPr>
          <a:lstStyle/>
          <a:p>
            <a:r>
              <a:rPr lang="en-US" dirty="0"/>
              <a:t>Displaying Icons In A Unified Interface App</a:t>
            </a:r>
          </a:p>
        </p:txBody>
      </p:sp>
      <p:sp>
        <p:nvSpPr>
          <p:cNvPr id="5" name="Content Placeholder 4">
            <a:extLst>
              <a:ext uri="{FF2B5EF4-FFF2-40B4-BE49-F238E27FC236}">
                <a16:creationId xmlns:a16="http://schemas.microsoft.com/office/drawing/2014/main" id="{7F5C7B15-043E-4E41-943C-F13604EB692C}"/>
              </a:ext>
            </a:extLst>
          </p:cNvPr>
          <p:cNvSpPr>
            <a:spLocks noGrp="1"/>
          </p:cNvSpPr>
          <p:nvPr>
            <p:ph idx="1"/>
          </p:nvPr>
        </p:nvSpPr>
        <p:spPr/>
        <p:txBody>
          <a:bodyPr/>
          <a:lstStyle/>
          <a:p>
            <a:pPr marL="0" indent="0">
              <a:buNone/>
            </a:pPr>
            <a:endParaRPr lang="en-US" dirty="0"/>
          </a:p>
          <a:p>
            <a:endParaRPr lang="en-US" dirty="0"/>
          </a:p>
        </p:txBody>
      </p:sp>
      <p:pic>
        <p:nvPicPr>
          <p:cNvPr id="7" name="Picture 6">
            <a:extLst>
              <a:ext uri="{FF2B5EF4-FFF2-40B4-BE49-F238E27FC236}">
                <a16:creationId xmlns:a16="http://schemas.microsoft.com/office/drawing/2014/main" id="{6D18BB7F-CFB2-4D52-994C-0A64B9856D5C}"/>
              </a:ext>
            </a:extLst>
          </p:cNvPr>
          <p:cNvPicPr>
            <a:picLocks noChangeAspect="1"/>
          </p:cNvPicPr>
          <p:nvPr/>
        </p:nvPicPr>
        <p:blipFill>
          <a:blip r:embed="rId2"/>
          <a:stretch>
            <a:fillRect/>
          </a:stretch>
        </p:blipFill>
        <p:spPr>
          <a:xfrm>
            <a:off x="0" y="1348740"/>
            <a:ext cx="9144000" cy="4160520"/>
          </a:xfrm>
          <a:prstGeom prst="rect">
            <a:avLst/>
          </a:prstGeom>
        </p:spPr>
      </p:pic>
    </p:spTree>
    <p:extLst>
      <p:ext uri="{BB962C8B-B14F-4D97-AF65-F5344CB8AC3E}">
        <p14:creationId xmlns:p14="http://schemas.microsoft.com/office/powerpoint/2010/main" val="3286713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fontScale="90000"/>
          </a:bodyPr>
          <a:lstStyle/>
          <a:p>
            <a:r>
              <a:rPr lang="en-US" dirty="0"/>
              <a:t>Displaying Icons In A Unified Interface App</a:t>
            </a:r>
          </a:p>
        </p:txBody>
      </p:sp>
      <p:sp>
        <p:nvSpPr>
          <p:cNvPr id="5" name="Content Placeholder 4">
            <a:extLst>
              <a:ext uri="{FF2B5EF4-FFF2-40B4-BE49-F238E27FC236}">
                <a16:creationId xmlns:a16="http://schemas.microsoft.com/office/drawing/2014/main" id="{7F5C7B15-043E-4E41-943C-F13604EB692C}"/>
              </a:ext>
            </a:extLst>
          </p:cNvPr>
          <p:cNvSpPr>
            <a:spLocks noGrp="1"/>
          </p:cNvSpPr>
          <p:nvPr>
            <p:ph idx="1"/>
          </p:nvPr>
        </p:nvSpPr>
        <p:spPr/>
        <p:txBody>
          <a:bodyPr/>
          <a:lstStyle/>
          <a:p>
            <a:pPr marL="0" indent="0">
              <a:buNone/>
            </a:pPr>
            <a:endParaRPr lang="en-US" dirty="0"/>
          </a:p>
          <a:p>
            <a:endParaRPr lang="en-US" dirty="0"/>
          </a:p>
        </p:txBody>
      </p:sp>
      <p:pic>
        <p:nvPicPr>
          <p:cNvPr id="6" name="Picture 5">
            <a:extLst>
              <a:ext uri="{FF2B5EF4-FFF2-40B4-BE49-F238E27FC236}">
                <a16:creationId xmlns:a16="http://schemas.microsoft.com/office/drawing/2014/main" id="{52450747-2E59-4C32-9409-76AC5C78104A}"/>
              </a:ext>
            </a:extLst>
          </p:cNvPr>
          <p:cNvPicPr>
            <a:picLocks noChangeAspect="1"/>
          </p:cNvPicPr>
          <p:nvPr/>
        </p:nvPicPr>
        <p:blipFill>
          <a:blip r:embed="rId2"/>
          <a:stretch>
            <a:fillRect/>
          </a:stretch>
        </p:blipFill>
        <p:spPr>
          <a:xfrm>
            <a:off x="1371601" y="1309563"/>
            <a:ext cx="6400800" cy="5532895"/>
          </a:xfrm>
          <a:prstGeom prst="rect">
            <a:avLst/>
          </a:prstGeom>
        </p:spPr>
      </p:pic>
    </p:spTree>
    <p:extLst>
      <p:ext uri="{BB962C8B-B14F-4D97-AF65-F5344CB8AC3E}">
        <p14:creationId xmlns:p14="http://schemas.microsoft.com/office/powerpoint/2010/main" val="94618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286000" y="152400"/>
            <a:ext cx="4343400" cy="838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Microsoft CRM 1.2 was released on December 8, 2003</a:t>
            </a:r>
            <a:endParaRPr lang="en-US" sz="3600" dirty="0"/>
          </a:p>
        </p:txBody>
      </p:sp>
      <p:sp>
        <p:nvSpPr>
          <p:cNvPr id="6" name="TextBox 5"/>
          <p:cNvSpPr txBox="1"/>
          <p:nvPr/>
        </p:nvSpPr>
        <p:spPr>
          <a:xfrm>
            <a:off x="76200" y="1219200"/>
            <a:ext cx="8991600" cy="523220"/>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wrap="square" rtlCol="0">
            <a:spAutoFit/>
          </a:bodyPr>
          <a:lstStyle/>
          <a:p>
            <a:endParaRPr lang="en-US" sz="2800" dirty="0"/>
          </a:p>
        </p:txBody>
      </p:sp>
      <p:pic>
        <p:nvPicPr>
          <p:cNvPr id="1026" name="Picture 2" descr="Microsoft CRM 1.0">
            <a:extLst>
              <a:ext uri="{FF2B5EF4-FFF2-40B4-BE49-F238E27FC236}">
                <a16:creationId xmlns:a16="http://schemas.microsoft.com/office/drawing/2014/main" id="{4357578F-1500-483E-9222-165199FD6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26" y="1209022"/>
            <a:ext cx="7971751" cy="535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807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fontScale="90000"/>
          </a:bodyPr>
          <a:lstStyle/>
          <a:p>
            <a:r>
              <a:rPr lang="en-US" dirty="0"/>
              <a:t>Displaying Icons In A Unified Interface App</a:t>
            </a:r>
          </a:p>
        </p:txBody>
      </p:sp>
      <p:sp>
        <p:nvSpPr>
          <p:cNvPr id="5" name="Content Placeholder 4">
            <a:extLst>
              <a:ext uri="{FF2B5EF4-FFF2-40B4-BE49-F238E27FC236}">
                <a16:creationId xmlns:a16="http://schemas.microsoft.com/office/drawing/2014/main" id="{7F5C7B15-043E-4E41-943C-F13604EB692C}"/>
              </a:ext>
            </a:extLst>
          </p:cNvPr>
          <p:cNvSpPr>
            <a:spLocks noGrp="1"/>
          </p:cNvSpPr>
          <p:nvPr>
            <p:ph idx="1"/>
          </p:nvPr>
        </p:nvSpPr>
        <p:spPr/>
        <p:txBody>
          <a:bodyPr/>
          <a:lstStyle/>
          <a:p>
            <a:pPr marL="0" indent="0">
              <a:buNone/>
            </a:pPr>
            <a:endParaRPr lang="en-US" dirty="0"/>
          </a:p>
          <a:p>
            <a:endParaRPr lang="en-US" dirty="0"/>
          </a:p>
        </p:txBody>
      </p:sp>
      <p:sp>
        <p:nvSpPr>
          <p:cNvPr id="3" name="Rectangle 2">
            <a:extLst>
              <a:ext uri="{FF2B5EF4-FFF2-40B4-BE49-F238E27FC236}">
                <a16:creationId xmlns:a16="http://schemas.microsoft.com/office/drawing/2014/main" id="{F33A19DE-7454-4C3C-9E67-5EEBFFABF383}"/>
              </a:ext>
            </a:extLst>
          </p:cNvPr>
          <p:cNvSpPr/>
          <p:nvPr/>
        </p:nvSpPr>
        <p:spPr>
          <a:xfrm>
            <a:off x="76200" y="2895602"/>
            <a:ext cx="8915400" cy="461665"/>
          </a:xfrm>
          <a:prstGeom prst="rect">
            <a:avLst/>
          </a:prstGeom>
        </p:spPr>
        <p:txBody>
          <a:bodyPr wrap="square">
            <a:spAutoFit/>
          </a:bodyPr>
          <a:lstStyle/>
          <a:p>
            <a:r>
              <a:rPr lang="en-US" sz="2400" b="1" dirty="0">
                <a:hlinkClick r:id="rId2"/>
              </a:rPr>
              <a:t>https://meganvwalker.com/displaying-icons-unified-interface-app/</a:t>
            </a:r>
            <a:endParaRPr lang="en-US" sz="2400" b="1" dirty="0"/>
          </a:p>
        </p:txBody>
      </p:sp>
    </p:spTree>
    <p:extLst>
      <p:ext uri="{BB962C8B-B14F-4D97-AF65-F5344CB8AC3E}">
        <p14:creationId xmlns:p14="http://schemas.microsoft.com/office/powerpoint/2010/main" val="2030017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a:bodyPr>
          <a:lstStyle/>
          <a:p>
            <a:r>
              <a:rPr lang="en-US" dirty="0"/>
              <a:t>Header</a:t>
            </a:r>
          </a:p>
        </p:txBody>
      </p:sp>
      <p:sp>
        <p:nvSpPr>
          <p:cNvPr id="5" name="Content Placeholder 4">
            <a:extLst>
              <a:ext uri="{FF2B5EF4-FFF2-40B4-BE49-F238E27FC236}">
                <a16:creationId xmlns:a16="http://schemas.microsoft.com/office/drawing/2014/main" id="{7F5C7B15-043E-4E41-943C-F13604EB692C}"/>
              </a:ext>
            </a:extLst>
          </p:cNvPr>
          <p:cNvSpPr>
            <a:spLocks noGrp="1"/>
          </p:cNvSpPr>
          <p:nvPr>
            <p:ph idx="1"/>
          </p:nvPr>
        </p:nvSpPr>
        <p:spPr/>
        <p:txBody>
          <a:bodyPr/>
          <a:lstStyle/>
          <a:p>
            <a:pPr marL="0" indent="0">
              <a:buNone/>
            </a:pPr>
            <a:endParaRPr lang="en-US" dirty="0"/>
          </a:p>
          <a:p>
            <a:endParaRPr lang="en-US" dirty="0"/>
          </a:p>
        </p:txBody>
      </p:sp>
      <p:pic>
        <p:nvPicPr>
          <p:cNvPr id="8" name="Picture 7">
            <a:extLst>
              <a:ext uri="{FF2B5EF4-FFF2-40B4-BE49-F238E27FC236}">
                <a16:creationId xmlns:a16="http://schemas.microsoft.com/office/drawing/2014/main" id="{01CBB926-CED8-4B89-9FC5-A69538A27797}"/>
              </a:ext>
            </a:extLst>
          </p:cNvPr>
          <p:cNvPicPr>
            <a:picLocks noChangeAspect="1"/>
          </p:cNvPicPr>
          <p:nvPr/>
        </p:nvPicPr>
        <p:blipFill>
          <a:blip r:embed="rId2"/>
          <a:stretch>
            <a:fillRect/>
          </a:stretch>
        </p:blipFill>
        <p:spPr>
          <a:xfrm>
            <a:off x="0" y="1550081"/>
            <a:ext cx="9144000" cy="2107521"/>
          </a:xfrm>
          <a:prstGeom prst="rect">
            <a:avLst/>
          </a:prstGeom>
        </p:spPr>
      </p:pic>
      <p:pic>
        <p:nvPicPr>
          <p:cNvPr id="9" name="Picture 8">
            <a:extLst>
              <a:ext uri="{FF2B5EF4-FFF2-40B4-BE49-F238E27FC236}">
                <a16:creationId xmlns:a16="http://schemas.microsoft.com/office/drawing/2014/main" id="{DEB5378D-DDDA-4F43-AD2D-404F5E2A30BB}"/>
              </a:ext>
            </a:extLst>
          </p:cNvPr>
          <p:cNvPicPr>
            <a:picLocks noChangeAspect="1"/>
          </p:cNvPicPr>
          <p:nvPr/>
        </p:nvPicPr>
        <p:blipFill>
          <a:blip r:embed="rId3"/>
          <a:stretch>
            <a:fillRect/>
          </a:stretch>
        </p:blipFill>
        <p:spPr>
          <a:xfrm>
            <a:off x="0" y="4054004"/>
            <a:ext cx="9144000" cy="2499196"/>
          </a:xfrm>
          <a:prstGeom prst="rect">
            <a:avLst/>
          </a:prstGeom>
        </p:spPr>
      </p:pic>
    </p:spTree>
    <p:extLst>
      <p:ext uri="{BB962C8B-B14F-4D97-AF65-F5344CB8AC3E}">
        <p14:creationId xmlns:p14="http://schemas.microsoft.com/office/powerpoint/2010/main" val="1175176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a:bodyPr>
          <a:lstStyle/>
          <a:p>
            <a:r>
              <a:rPr lang="en-US" dirty="0"/>
              <a:t>Next Record</a:t>
            </a:r>
          </a:p>
        </p:txBody>
      </p:sp>
      <p:sp>
        <p:nvSpPr>
          <p:cNvPr id="5" name="Content Placeholder 4">
            <a:extLst>
              <a:ext uri="{FF2B5EF4-FFF2-40B4-BE49-F238E27FC236}">
                <a16:creationId xmlns:a16="http://schemas.microsoft.com/office/drawing/2014/main" id="{7F5C7B15-043E-4E41-943C-F13604EB692C}"/>
              </a:ext>
            </a:extLst>
          </p:cNvPr>
          <p:cNvSpPr>
            <a:spLocks noGrp="1"/>
          </p:cNvSpPr>
          <p:nvPr>
            <p:ph idx="1"/>
          </p:nvPr>
        </p:nvSpPr>
        <p:spPr/>
        <p:txBody>
          <a:bodyPr/>
          <a:lstStyle/>
          <a:p>
            <a:pPr marL="0" indent="0">
              <a:buNone/>
            </a:pPr>
            <a:endParaRPr lang="en-US" dirty="0"/>
          </a:p>
          <a:p>
            <a:endParaRPr lang="en-US" dirty="0"/>
          </a:p>
        </p:txBody>
      </p:sp>
      <p:pic>
        <p:nvPicPr>
          <p:cNvPr id="3" name="Picture 2">
            <a:extLst>
              <a:ext uri="{FF2B5EF4-FFF2-40B4-BE49-F238E27FC236}">
                <a16:creationId xmlns:a16="http://schemas.microsoft.com/office/drawing/2014/main" id="{28793BD6-D546-40F3-8CCA-3EF09ABE3676}"/>
              </a:ext>
            </a:extLst>
          </p:cNvPr>
          <p:cNvPicPr>
            <a:picLocks noChangeAspect="1"/>
          </p:cNvPicPr>
          <p:nvPr/>
        </p:nvPicPr>
        <p:blipFill>
          <a:blip r:embed="rId2"/>
          <a:stretch>
            <a:fillRect/>
          </a:stretch>
        </p:blipFill>
        <p:spPr>
          <a:xfrm>
            <a:off x="0" y="1321481"/>
            <a:ext cx="9144000" cy="2107521"/>
          </a:xfrm>
          <a:prstGeom prst="rect">
            <a:avLst/>
          </a:prstGeom>
        </p:spPr>
      </p:pic>
      <p:pic>
        <p:nvPicPr>
          <p:cNvPr id="4" name="Picture 3">
            <a:extLst>
              <a:ext uri="{FF2B5EF4-FFF2-40B4-BE49-F238E27FC236}">
                <a16:creationId xmlns:a16="http://schemas.microsoft.com/office/drawing/2014/main" id="{A56EEF21-6385-47CD-A0E4-6F31856E2E1E}"/>
              </a:ext>
            </a:extLst>
          </p:cNvPr>
          <p:cNvPicPr>
            <a:picLocks noChangeAspect="1"/>
          </p:cNvPicPr>
          <p:nvPr/>
        </p:nvPicPr>
        <p:blipFill>
          <a:blip r:embed="rId3"/>
          <a:stretch>
            <a:fillRect/>
          </a:stretch>
        </p:blipFill>
        <p:spPr>
          <a:xfrm>
            <a:off x="0" y="3505202"/>
            <a:ext cx="9144000" cy="1313313"/>
          </a:xfrm>
          <a:prstGeom prst="rect">
            <a:avLst/>
          </a:prstGeom>
        </p:spPr>
      </p:pic>
      <p:pic>
        <p:nvPicPr>
          <p:cNvPr id="7" name="Picture 6">
            <a:extLst>
              <a:ext uri="{FF2B5EF4-FFF2-40B4-BE49-F238E27FC236}">
                <a16:creationId xmlns:a16="http://schemas.microsoft.com/office/drawing/2014/main" id="{D614134C-472C-402C-B8C9-142C8B3E4B16}"/>
              </a:ext>
            </a:extLst>
          </p:cNvPr>
          <p:cNvPicPr>
            <a:picLocks noChangeAspect="1"/>
          </p:cNvPicPr>
          <p:nvPr/>
        </p:nvPicPr>
        <p:blipFill>
          <a:blip r:embed="rId4"/>
          <a:stretch>
            <a:fillRect/>
          </a:stretch>
        </p:blipFill>
        <p:spPr>
          <a:xfrm>
            <a:off x="0" y="4876802"/>
            <a:ext cx="9144000" cy="2508317"/>
          </a:xfrm>
          <a:prstGeom prst="rect">
            <a:avLst/>
          </a:prstGeom>
        </p:spPr>
      </p:pic>
    </p:spTree>
    <p:extLst>
      <p:ext uri="{BB962C8B-B14F-4D97-AF65-F5344CB8AC3E}">
        <p14:creationId xmlns:p14="http://schemas.microsoft.com/office/powerpoint/2010/main" val="897872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a:bodyPr>
          <a:lstStyle/>
          <a:p>
            <a:pPr fontAlgn="base"/>
            <a:r>
              <a:rPr lang="en-US" dirty="0"/>
              <a:t>Reference Panel</a:t>
            </a:r>
          </a:p>
        </p:txBody>
      </p:sp>
      <p:sp>
        <p:nvSpPr>
          <p:cNvPr id="5" name="Content Placeholder 4">
            <a:extLst>
              <a:ext uri="{FF2B5EF4-FFF2-40B4-BE49-F238E27FC236}">
                <a16:creationId xmlns:a16="http://schemas.microsoft.com/office/drawing/2014/main" id="{7F5C7B15-043E-4E41-943C-F13604EB692C}"/>
              </a:ext>
            </a:extLst>
          </p:cNvPr>
          <p:cNvSpPr>
            <a:spLocks noGrp="1"/>
          </p:cNvSpPr>
          <p:nvPr>
            <p:ph idx="1"/>
          </p:nvPr>
        </p:nvSpPr>
        <p:spPr/>
        <p:txBody>
          <a:bodyPr/>
          <a:lstStyle/>
          <a:p>
            <a:pPr marL="0" indent="0">
              <a:buNone/>
            </a:pPr>
            <a:endParaRPr lang="en-US" dirty="0"/>
          </a:p>
          <a:p>
            <a:endParaRPr lang="en-US" dirty="0"/>
          </a:p>
        </p:txBody>
      </p:sp>
      <p:pic>
        <p:nvPicPr>
          <p:cNvPr id="6" name="Picture 5">
            <a:extLst>
              <a:ext uri="{FF2B5EF4-FFF2-40B4-BE49-F238E27FC236}">
                <a16:creationId xmlns:a16="http://schemas.microsoft.com/office/drawing/2014/main" id="{7B5C0BF8-E5EA-4CB6-8EF1-617FF95C3492}"/>
              </a:ext>
            </a:extLst>
          </p:cNvPr>
          <p:cNvPicPr>
            <a:picLocks noChangeAspect="1"/>
          </p:cNvPicPr>
          <p:nvPr/>
        </p:nvPicPr>
        <p:blipFill>
          <a:blip r:embed="rId2"/>
          <a:stretch>
            <a:fillRect/>
          </a:stretch>
        </p:blipFill>
        <p:spPr>
          <a:xfrm>
            <a:off x="152400" y="1600202"/>
            <a:ext cx="5038725" cy="3181350"/>
          </a:xfrm>
          <a:prstGeom prst="rect">
            <a:avLst/>
          </a:prstGeom>
        </p:spPr>
      </p:pic>
      <p:pic>
        <p:nvPicPr>
          <p:cNvPr id="8" name="Picture 7">
            <a:extLst>
              <a:ext uri="{FF2B5EF4-FFF2-40B4-BE49-F238E27FC236}">
                <a16:creationId xmlns:a16="http://schemas.microsoft.com/office/drawing/2014/main" id="{8E232509-ED5C-4C1D-A868-C266DFDC11D0}"/>
              </a:ext>
            </a:extLst>
          </p:cNvPr>
          <p:cNvPicPr>
            <a:picLocks noChangeAspect="1"/>
          </p:cNvPicPr>
          <p:nvPr/>
        </p:nvPicPr>
        <p:blipFill>
          <a:blip r:embed="rId3"/>
          <a:stretch>
            <a:fillRect/>
          </a:stretch>
        </p:blipFill>
        <p:spPr>
          <a:xfrm>
            <a:off x="5191125" y="1488477"/>
            <a:ext cx="3800475" cy="5325880"/>
          </a:xfrm>
          <a:prstGeom prst="rect">
            <a:avLst/>
          </a:prstGeom>
        </p:spPr>
      </p:pic>
    </p:spTree>
    <p:extLst>
      <p:ext uri="{BB962C8B-B14F-4D97-AF65-F5344CB8AC3E}">
        <p14:creationId xmlns:p14="http://schemas.microsoft.com/office/powerpoint/2010/main" val="2729673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
            <a:ext cx="6934200" cy="1325563"/>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a:bodyPr>
          <a:lstStyle/>
          <a:p>
            <a:pPr fontAlgn="base"/>
            <a:r>
              <a:rPr lang="en-US" dirty="0"/>
              <a:t>Reference Panel</a:t>
            </a:r>
          </a:p>
        </p:txBody>
      </p:sp>
      <p:sp>
        <p:nvSpPr>
          <p:cNvPr id="5" name="Content Placeholder 4">
            <a:extLst>
              <a:ext uri="{FF2B5EF4-FFF2-40B4-BE49-F238E27FC236}">
                <a16:creationId xmlns:a16="http://schemas.microsoft.com/office/drawing/2014/main" id="{7F5C7B15-043E-4E41-943C-F13604EB692C}"/>
              </a:ext>
            </a:extLst>
          </p:cNvPr>
          <p:cNvSpPr>
            <a:spLocks noGrp="1"/>
          </p:cNvSpPr>
          <p:nvPr>
            <p:ph idx="1"/>
          </p:nvPr>
        </p:nvSpPr>
        <p:spPr/>
        <p:txBody>
          <a:bodyPr/>
          <a:lstStyle/>
          <a:p>
            <a:pPr marL="0" indent="0">
              <a:buNone/>
            </a:pPr>
            <a:endParaRPr lang="en-US" dirty="0"/>
          </a:p>
          <a:p>
            <a:endParaRPr lang="en-US" dirty="0"/>
          </a:p>
        </p:txBody>
      </p:sp>
      <p:pic>
        <p:nvPicPr>
          <p:cNvPr id="2050" name="Picture 2" descr="Account Form - Reference Panel">
            <a:extLst>
              <a:ext uri="{FF2B5EF4-FFF2-40B4-BE49-F238E27FC236}">
                <a16:creationId xmlns:a16="http://schemas.microsoft.com/office/drawing/2014/main" id="{4D6700F9-7EB4-4B5E-B1E0-8CE697BF4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6463"/>
            <a:ext cx="8229600" cy="47734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B50BCC5-DED1-4A9D-9B3E-A2E630D81752}"/>
              </a:ext>
            </a:extLst>
          </p:cNvPr>
          <p:cNvSpPr/>
          <p:nvPr/>
        </p:nvSpPr>
        <p:spPr>
          <a:xfrm>
            <a:off x="457200" y="6581001"/>
            <a:ext cx="6629400" cy="276999"/>
          </a:xfrm>
          <a:prstGeom prst="rect">
            <a:avLst/>
          </a:prstGeom>
        </p:spPr>
        <p:txBody>
          <a:bodyPr wrap="square">
            <a:spAutoFit/>
          </a:bodyPr>
          <a:lstStyle/>
          <a:p>
            <a:r>
              <a:rPr lang="en-US" sz="1200" dirty="0">
                <a:hlinkClick r:id="rId4"/>
              </a:rPr>
              <a:t>https://the365hero.com/blog/2019/01/24/dynamics-365-uci-reference-panels-sub-grid-rendering/</a:t>
            </a:r>
            <a:endParaRPr lang="en-US" sz="1200" dirty="0"/>
          </a:p>
        </p:txBody>
      </p:sp>
    </p:spTree>
    <p:extLst>
      <p:ext uri="{BB962C8B-B14F-4D97-AF65-F5344CB8AC3E}">
        <p14:creationId xmlns:p14="http://schemas.microsoft.com/office/powerpoint/2010/main" val="2675869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A64AB-F0C6-45EC-B6B5-83F6A535EF8A}"/>
              </a:ext>
            </a:extLst>
          </p:cNvPr>
          <p:cNvSpPr>
            <a:spLocks noGrp="1"/>
          </p:cNvSpPr>
          <p:nvPr>
            <p:ph type="title"/>
          </p:nvPr>
        </p:nvSpPr>
        <p:spPr>
          <a:xfrm>
            <a:off x="420402" y="1290232"/>
            <a:ext cx="5590982" cy="560229"/>
          </a:xfrm>
        </p:spPr>
        <p:txBody>
          <a:bodyPr/>
          <a:lstStyle/>
          <a:p>
            <a:r>
              <a:rPr lang="en-US"/>
              <a:t>When do I transition?</a:t>
            </a:r>
          </a:p>
        </p:txBody>
      </p:sp>
      <p:grpSp>
        <p:nvGrpSpPr>
          <p:cNvPr id="28" name="Group 27">
            <a:extLst>
              <a:ext uri="{FF2B5EF4-FFF2-40B4-BE49-F238E27FC236}">
                <a16:creationId xmlns:a16="http://schemas.microsoft.com/office/drawing/2014/main" id="{693073E9-B649-4934-97AA-A195DE9F9790}"/>
              </a:ext>
            </a:extLst>
          </p:cNvPr>
          <p:cNvGrpSpPr/>
          <p:nvPr/>
        </p:nvGrpSpPr>
        <p:grpSpPr>
          <a:xfrm>
            <a:off x="624331" y="1872257"/>
            <a:ext cx="3427337" cy="1926921"/>
            <a:chOff x="724435" y="2577274"/>
            <a:chExt cx="4661417" cy="2620747"/>
          </a:xfrm>
        </p:grpSpPr>
        <p:sp>
          <p:nvSpPr>
            <p:cNvPr id="18" name="Freeform: Shape 17">
              <a:extLst>
                <a:ext uri="{FF2B5EF4-FFF2-40B4-BE49-F238E27FC236}">
                  <a16:creationId xmlns:a16="http://schemas.microsoft.com/office/drawing/2014/main" id="{6BC9624A-CB48-4A1F-96F3-DA082550C869}"/>
                </a:ext>
              </a:extLst>
            </p:cNvPr>
            <p:cNvSpPr/>
            <p:nvPr/>
          </p:nvSpPr>
          <p:spPr>
            <a:xfrm>
              <a:off x="724435" y="3951067"/>
              <a:ext cx="4661417" cy="1246954"/>
            </a:xfrm>
            <a:custGeom>
              <a:avLst/>
              <a:gdLst>
                <a:gd name="connsiteX0" fmla="*/ 0 w 3240443"/>
                <a:gd name="connsiteY0" fmla="*/ 0 h 720000"/>
                <a:gd name="connsiteX1" fmla="*/ 3240443 w 3240443"/>
                <a:gd name="connsiteY1" fmla="*/ 0 h 720000"/>
                <a:gd name="connsiteX2" fmla="*/ 3240443 w 3240443"/>
                <a:gd name="connsiteY2" fmla="*/ 720000 h 720000"/>
                <a:gd name="connsiteX3" fmla="*/ 0 w 3240443"/>
                <a:gd name="connsiteY3" fmla="*/ 720000 h 720000"/>
                <a:gd name="connsiteX4" fmla="*/ 0 w 3240443"/>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443" h="720000">
                  <a:moveTo>
                    <a:pt x="0" y="0"/>
                  </a:moveTo>
                  <a:lnTo>
                    <a:pt x="3240443" y="0"/>
                  </a:lnTo>
                  <a:lnTo>
                    <a:pt x="3240443" y="720000"/>
                  </a:lnTo>
                  <a:lnTo>
                    <a:pt x="0" y="72000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a:r>
                <a:rPr lang="en-US" sz="2647"/>
                <a:t>Migrating from </a:t>
              </a:r>
            </a:p>
            <a:p>
              <a:pPr algn="ctr"/>
              <a:r>
                <a:rPr lang="en-US" sz="2647"/>
                <a:t>on-premise to online</a:t>
              </a:r>
            </a:p>
          </p:txBody>
        </p:sp>
        <p:grpSp>
          <p:nvGrpSpPr>
            <p:cNvPr id="23" name="Group 22">
              <a:extLst>
                <a:ext uri="{FF2B5EF4-FFF2-40B4-BE49-F238E27FC236}">
                  <a16:creationId xmlns:a16="http://schemas.microsoft.com/office/drawing/2014/main" id="{B4D5B3EE-3B19-409C-82D5-403A5DA1C2A4}"/>
                </a:ext>
              </a:extLst>
            </p:cNvPr>
            <p:cNvGrpSpPr/>
            <p:nvPr/>
          </p:nvGrpSpPr>
          <p:grpSpPr>
            <a:xfrm>
              <a:off x="1451549" y="2577274"/>
              <a:ext cx="3254793" cy="914400"/>
              <a:chOff x="1880771" y="2509873"/>
              <a:chExt cx="3254793" cy="914400"/>
            </a:xfrm>
          </p:grpSpPr>
          <p:pic>
            <p:nvPicPr>
              <p:cNvPr id="4" name="Graphic 3" descr="Cloud">
                <a:extLst>
                  <a:ext uri="{FF2B5EF4-FFF2-40B4-BE49-F238E27FC236}">
                    <a16:creationId xmlns:a16="http://schemas.microsoft.com/office/drawing/2014/main" id="{982AD1BE-DB79-4EBA-BD08-571CB1D674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1164" y="2509873"/>
                <a:ext cx="914400" cy="914400"/>
              </a:xfrm>
              <a:prstGeom prst="rect">
                <a:avLst/>
              </a:prstGeom>
            </p:spPr>
          </p:pic>
          <p:pic>
            <p:nvPicPr>
              <p:cNvPr id="6" name="Graphic 5" descr="Server">
                <a:extLst>
                  <a:ext uri="{FF2B5EF4-FFF2-40B4-BE49-F238E27FC236}">
                    <a16:creationId xmlns:a16="http://schemas.microsoft.com/office/drawing/2014/main" id="{A43E28C2-C980-4387-86C6-E5B4D12FD9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0771" y="2509873"/>
                <a:ext cx="914400" cy="914400"/>
              </a:xfrm>
              <a:prstGeom prst="rect">
                <a:avLst/>
              </a:prstGeom>
            </p:spPr>
          </p:pic>
          <p:pic>
            <p:nvPicPr>
              <p:cNvPr id="8" name="Graphic 7" descr="Arrow Straight">
                <a:extLst>
                  <a:ext uri="{FF2B5EF4-FFF2-40B4-BE49-F238E27FC236}">
                    <a16:creationId xmlns:a16="http://schemas.microsoft.com/office/drawing/2014/main" id="{AFE4AB0B-8165-48C4-87B4-58D23441B4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3027167" y="2509873"/>
                <a:ext cx="914400" cy="914400"/>
              </a:xfrm>
              <a:prstGeom prst="rect">
                <a:avLst/>
              </a:prstGeom>
            </p:spPr>
          </p:pic>
        </p:grpSp>
      </p:grpSp>
      <p:cxnSp>
        <p:nvCxnSpPr>
          <p:cNvPr id="22" name="Straight Connector 21">
            <a:extLst>
              <a:ext uri="{FF2B5EF4-FFF2-40B4-BE49-F238E27FC236}">
                <a16:creationId xmlns:a16="http://schemas.microsoft.com/office/drawing/2014/main" id="{6FEC7103-5E27-48A1-A253-AE8734D92AF1}"/>
              </a:ext>
            </a:extLst>
          </p:cNvPr>
          <p:cNvCxnSpPr>
            <a:cxnSpLocks/>
          </p:cNvCxnSpPr>
          <p:nvPr/>
        </p:nvCxnSpPr>
        <p:spPr>
          <a:xfrm>
            <a:off x="4572000" y="1949229"/>
            <a:ext cx="9922" cy="2096364"/>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BD5ED19-BF8F-40DA-B7C3-47CFCC1BD5C2}"/>
              </a:ext>
            </a:extLst>
          </p:cNvPr>
          <p:cNvGrpSpPr/>
          <p:nvPr/>
        </p:nvGrpSpPr>
        <p:grpSpPr>
          <a:xfrm>
            <a:off x="5397591" y="1850460"/>
            <a:ext cx="2870467" cy="2338497"/>
            <a:chOff x="7515659" y="2431567"/>
            <a:chExt cx="3904034" cy="3180518"/>
          </a:xfrm>
        </p:grpSpPr>
        <p:sp>
          <p:nvSpPr>
            <p:cNvPr id="13" name="Freeform: Shape 12">
              <a:extLst>
                <a:ext uri="{FF2B5EF4-FFF2-40B4-BE49-F238E27FC236}">
                  <a16:creationId xmlns:a16="http://schemas.microsoft.com/office/drawing/2014/main" id="{A446D0B9-54A5-4525-8F4D-50FBBF24A700}"/>
                </a:ext>
              </a:extLst>
            </p:cNvPr>
            <p:cNvSpPr/>
            <p:nvPr/>
          </p:nvSpPr>
          <p:spPr>
            <a:xfrm>
              <a:off x="7515659" y="3537002"/>
              <a:ext cx="3904034" cy="2075083"/>
            </a:xfrm>
            <a:custGeom>
              <a:avLst/>
              <a:gdLst>
                <a:gd name="connsiteX0" fmla="*/ 0 w 3240443"/>
                <a:gd name="connsiteY0" fmla="*/ 0 h 720000"/>
                <a:gd name="connsiteX1" fmla="*/ 3240443 w 3240443"/>
                <a:gd name="connsiteY1" fmla="*/ 0 h 720000"/>
                <a:gd name="connsiteX2" fmla="*/ 3240443 w 3240443"/>
                <a:gd name="connsiteY2" fmla="*/ 720000 h 720000"/>
                <a:gd name="connsiteX3" fmla="*/ 0 w 3240443"/>
                <a:gd name="connsiteY3" fmla="*/ 720000 h 720000"/>
                <a:gd name="connsiteX4" fmla="*/ 0 w 3240443"/>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443" h="720000">
                  <a:moveTo>
                    <a:pt x="0" y="0"/>
                  </a:moveTo>
                  <a:lnTo>
                    <a:pt x="3240443" y="0"/>
                  </a:lnTo>
                  <a:lnTo>
                    <a:pt x="3240443" y="720000"/>
                  </a:lnTo>
                  <a:lnTo>
                    <a:pt x="0" y="72000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algn="ctr" defTabSz="1176627">
                <a:spcBef>
                  <a:spcPct val="0"/>
                </a:spcBef>
                <a:spcAft>
                  <a:spcPct val="35000"/>
                </a:spcAft>
              </a:pPr>
              <a:r>
                <a:rPr lang="en-US" sz="2647"/>
                <a:t>Start now to deploy by the end of CY 2019</a:t>
              </a:r>
            </a:p>
          </p:txBody>
        </p:sp>
        <p:grpSp>
          <p:nvGrpSpPr>
            <p:cNvPr id="25" name="Group 24">
              <a:extLst>
                <a:ext uri="{FF2B5EF4-FFF2-40B4-BE49-F238E27FC236}">
                  <a16:creationId xmlns:a16="http://schemas.microsoft.com/office/drawing/2014/main" id="{F96ACC76-25C5-4807-B412-3125787778C9}"/>
                </a:ext>
              </a:extLst>
            </p:cNvPr>
            <p:cNvGrpSpPr/>
            <p:nvPr/>
          </p:nvGrpSpPr>
          <p:grpSpPr>
            <a:xfrm>
              <a:off x="8937623" y="2431567"/>
              <a:ext cx="1060107" cy="1060107"/>
              <a:chOff x="8961107" y="2281934"/>
              <a:chExt cx="1060107" cy="1060107"/>
            </a:xfrm>
          </p:grpSpPr>
          <p:pic>
            <p:nvPicPr>
              <p:cNvPr id="10" name="Graphic 9" descr="Flip calendar">
                <a:extLst>
                  <a:ext uri="{FF2B5EF4-FFF2-40B4-BE49-F238E27FC236}">
                    <a16:creationId xmlns:a16="http://schemas.microsoft.com/office/drawing/2014/main" id="{3AAB4560-E4E8-4E87-A46E-73C5A0642F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61107" y="2281934"/>
                <a:ext cx="1060107" cy="1060107"/>
              </a:xfrm>
              <a:prstGeom prst="rect">
                <a:avLst/>
              </a:prstGeom>
            </p:spPr>
          </p:pic>
          <p:sp>
            <p:nvSpPr>
              <p:cNvPr id="24" name="TextBox 23">
                <a:extLst>
                  <a:ext uri="{FF2B5EF4-FFF2-40B4-BE49-F238E27FC236}">
                    <a16:creationId xmlns:a16="http://schemas.microsoft.com/office/drawing/2014/main" id="{19B836AC-3A01-4330-8159-745C264E74DE}"/>
                  </a:ext>
                </a:extLst>
              </p:cNvPr>
              <p:cNvSpPr txBox="1"/>
              <p:nvPr/>
            </p:nvSpPr>
            <p:spPr>
              <a:xfrm>
                <a:off x="9073188" y="2691792"/>
                <a:ext cx="917575" cy="544880"/>
              </a:xfrm>
              <a:prstGeom prst="rect">
                <a:avLst/>
              </a:prstGeom>
              <a:noFill/>
            </p:spPr>
            <p:txBody>
              <a:bodyPr wrap="square" lIns="134464" tIns="107571" rIns="134464" bIns="107571" rtlCol="0">
                <a:spAutoFit/>
              </a:bodyPr>
              <a:lstStyle/>
              <a:p>
                <a:pPr>
                  <a:lnSpc>
                    <a:spcPct val="90000"/>
                  </a:lnSpc>
                  <a:spcAft>
                    <a:spcPts val="441"/>
                  </a:spcAft>
                </a:pPr>
                <a:r>
                  <a:rPr lang="en-US" sz="1324">
                    <a:solidFill>
                      <a:srgbClr val="3C3C41"/>
                    </a:solidFill>
                    <a:latin typeface="+mj-lt"/>
                  </a:rPr>
                  <a:t>2019</a:t>
                </a:r>
              </a:p>
            </p:txBody>
          </p:sp>
        </p:grpSp>
      </p:grpSp>
      <p:sp>
        <p:nvSpPr>
          <p:cNvPr id="29" name="Rectangle 28">
            <a:extLst>
              <a:ext uri="{FF2B5EF4-FFF2-40B4-BE49-F238E27FC236}">
                <a16:creationId xmlns:a16="http://schemas.microsoft.com/office/drawing/2014/main" id="{F3920352-D6FA-411F-89ED-1772C6C95BED}"/>
              </a:ext>
            </a:extLst>
          </p:cNvPr>
          <p:cNvSpPr/>
          <p:nvPr/>
        </p:nvSpPr>
        <p:spPr>
          <a:xfrm>
            <a:off x="190548" y="5610787"/>
            <a:ext cx="6050690" cy="296107"/>
          </a:xfrm>
          <a:prstGeom prst="rect">
            <a:avLst/>
          </a:prstGeom>
        </p:spPr>
        <p:txBody>
          <a:bodyPr wrap="square">
            <a:spAutoFit/>
          </a:bodyPr>
          <a:lstStyle/>
          <a:p>
            <a:r>
              <a:rPr lang="en-US" sz="1324" b="1">
                <a:solidFill>
                  <a:srgbClr val="C00000"/>
                </a:solidFill>
              </a:rPr>
              <a:t>Important</a:t>
            </a:r>
            <a:r>
              <a:rPr lang="en-US" sz="1324">
                <a:solidFill>
                  <a:srgbClr val="C00000"/>
                </a:solidFill>
              </a:rPr>
              <a:t>:</a:t>
            </a:r>
            <a:r>
              <a:rPr lang="en-US" sz="1324">
                <a:solidFill>
                  <a:srgbClr val="75757A"/>
                </a:solidFill>
              </a:rPr>
              <a:t> Microsoft deploys UI changes only in major updates (2x per year)!</a:t>
            </a:r>
          </a:p>
        </p:txBody>
      </p:sp>
      <p:sp>
        <p:nvSpPr>
          <p:cNvPr id="16" name="Content Placeholder 3">
            <a:extLst>
              <a:ext uri="{FF2B5EF4-FFF2-40B4-BE49-F238E27FC236}">
                <a16:creationId xmlns:a16="http://schemas.microsoft.com/office/drawing/2014/main" id="{A35F7598-B5ED-43EB-864F-AA8E64147BD6}"/>
              </a:ext>
            </a:extLst>
          </p:cNvPr>
          <p:cNvSpPr txBox="1">
            <a:spLocks/>
          </p:cNvSpPr>
          <p:nvPr/>
        </p:nvSpPr>
        <p:spPr>
          <a:xfrm>
            <a:off x="332074" y="4572341"/>
            <a:ext cx="8752788" cy="1132391"/>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134" indent="-252134">
              <a:buFont typeface="Arial" panose="020B0604020202020204" pitchFamily="34" charset="0"/>
              <a:buChar char="•"/>
            </a:pPr>
            <a:r>
              <a:rPr lang="en-US" sz="1176">
                <a:latin typeface="+mn-lt"/>
              </a:rPr>
              <a:t>Take advantage of all new investments, features &amp; improvements we deliver. None of these will be on the legacy web client!</a:t>
            </a:r>
          </a:p>
          <a:p>
            <a:pPr marL="252134" indent="-252134">
              <a:buFont typeface="Arial" panose="020B0604020202020204" pitchFamily="34" charset="0"/>
              <a:buChar char="•"/>
            </a:pPr>
            <a:r>
              <a:rPr lang="en-US" sz="1176">
                <a:latin typeface="+mn-lt"/>
              </a:rPr>
              <a:t>It’s faster, more modern and provides more productivity features - to positively increase end-user adoption</a:t>
            </a:r>
          </a:p>
          <a:p>
            <a:pPr marL="252134" indent="-252134">
              <a:buFont typeface="Arial" panose="020B0604020202020204" pitchFamily="34" charset="0"/>
              <a:buChar char="•"/>
            </a:pPr>
            <a:endParaRPr lang="en-US" sz="1176">
              <a:latin typeface="+mn-lt"/>
            </a:endParaRPr>
          </a:p>
          <a:p>
            <a:pPr marL="252134" indent="-252134">
              <a:buFont typeface="Arial" panose="020B0604020202020204" pitchFamily="34" charset="0"/>
              <a:buChar char="•"/>
            </a:pPr>
            <a:r>
              <a:rPr lang="en-US" sz="1176">
                <a:latin typeface="+mn-lt"/>
              </a:rPr>
              <a:t>Early validation efforts will provide a view on effort required. Address Perception vs Reality – help position effectively with the business</a:t>
            </a:r>
          </a:p>
          <a:p>
            <a:pPr marL="252134" indent="-252134">
              <a:buFont typeface="Arial" panose="020B0604020202020204" pitchFamily="34" charset="0"/>
              <a:buChar char="•"/>
            </a:pPr>
            <a:r>
              <a:rPr lang="en-US" sz="1176">
                <a:latin typeface="+mn-lt"/>
              </a:rPr>
              <a:t>Informing Microsoft early of any blockers will help faster triage and provide solution options sooner, unblocking any issues ahead of time</a:t>
            </a:r>
          </a:p>
        </p:txBody>
      </p:sp>
      <p:sp>
        <p:nvSpPr>
          <p:cNvPr id="17" name="Title 1">
            <a:extLst>
              <a:ext uri="{FF2B5EF4-FFF2-40B4-BE49-F238E27FC236}">
                <a16:creationId xmlns:a16="http://schemas.microsoft.com/office/drawing/2014/main" id="{871FBB92-5531-47C0-89F9-C9091467C75A}"/>
              </a:ext>
            </a:extLst>
          </p:cNvPr>
          <p:cNvSpPr txBox="1">
            <a:spLocks/>
          </p:cNvSpPr>
          <p:nvPr/>
        </p:nvSpPr>
        <p:spPr>
          <a:xfrm>
            <a:off x="281469" y="4325922"/>
            <a:ext cx="8479852" cy="302310"/>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tx1"/>
                </a:solidFill>
                <a:effectLst/>
                <a:latin typeface="+mj-lt"/>
                <a:ea typeface="+mn-ea"/>
                <a:cs typeface="Segoe UI" pitchFamily="34" charset="0"/>
              </a:defRPr>
            </a:lvl1pPr>
          </a:lstStyle>
          <a:p>
            <a:r>
              <a:rPr lang="en-US" sz="1471">
                <a:solidFill>
                  <a:schemeClr val="tx2"/>
                </a:solidFill>
              </a:rPr>
              <a:t>Advantages of starting migration efforts as soon as possible:</a:t>
            </a:r>
          </a:p>
        </p:txBody>
      </p:sp>
    </p:spTree>
    <p:extLst>
      <p:ext uri="{BB962C8B-B14F-4D97-AF65-F5344CB8AC3E}">
        <p14:creationId xmlns:p14="http://schemas.microsoft.com/office/powerpoint/2010/main" val="2204724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outHorizontal)">
                                      <p:cBhvr>
                                        <p:cTn id="11" dur="500"/>
                                        <p:tgtEl>
                                          <p:spTgt spid="22"/>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left)">
                                      <p:cBhvr>
                                        <p:cTn id="14" dur="10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500"/>
                                        <p:tgtEl>
                                          <p:spTgt spid="16">
                                            <p:txEl>
                                              <p:pRg st="0" end="0"/>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fade">
                                      <p:cBhvr>
                                        <p:cTn id="27" dur="500"/>
                                        <p:tgtEl>
                                          <p:spTgt spid="16">
                                            <p:txEl>
                                              <p:pRg st="1" end="1"/>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
                                            <p:txEl>
                                              <p:pRg st="3" end="3"/>
                                            </p:txEl>
                                          </p:spTgt>
                                        </p:tgtEl>
                                        <p:attrNameLst>
                                          <p:attrName>style.visibility</p:attrName>
                                        </p:attrNameLst>
                                      </p:cBhvr>
                                      <p:to>
                                        <p:strVal val="visible"/>
                                      </p:to>
                                    </p:set>
                                    <p:animEffect transition="in" filter="fade">
                                      <p:cBhvr>
                                        <p:cTn id="31" dur="500"/>
                                        <p:tgtEl>
                                          <p:spTgt spid="16">
                                            <p:txEl>
                                              <p:pRg st="3" end="3"/>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
                                            <p:txEl>
                                              <p:pRg st="4" end="4"/>
                                            </p:txEl>
                                          </p:spTgt>
                                        </p:tgtEl>
                                        <p:attrNameLst>
                                          <p:attrName>style.visibility</p:attrName>
                                        </p:attrNameLst>
                                      </p:cBhvr>
                                      <p:to>
                                        <p:strVal val="visible"/>
                                      </p:to>
                                    </p:set>
                                    <p:animEffect transition="in" filter="fade">
                                      <p:cBhvr>
                                        <p:cTn id="35"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Determine the transition path, maybe a hybrid of one of these 3 paths</a:t>
            </a:r>
          </a:p>
        </p:txBody>
      </p:sp>
      <p:grpSp>
        <p:nvGrpSpPr>
          <p:cNvPr id="15" name="Group 14">
            <a:extLst>
              <a:ext uri="{FF2B5EF4-FFF2-40B4-BE49-F238E27FC236}">
                <a16:creationId xmlns:a16="http://schemas.microsoft.com/office/drawing/2014/main" id="{36C0F665-7979-4DB0-AF81-14F61E94D821}"/>
              </a:ext>
            </a:extLst>
          </p:cNvPr>
          <p:cNvGrpSpPr/>
          <p:nvPr/>
        </p:nvGrpSpPr>
        <p:grpSpPr>
          <a:xfrm>
            <a:off x="334541" y="1741016"/>
            <a:ext cx="4067120" cy="2128434"/>
            <a:chOff x="536102" y="1451894"/>
            <a:chExt cx="2588262" cy="2295051"/>
          </a:xfrm>
        </p:grpSpPr>
        <p:sp>
          <p:nvSpPr>
            <p:cNvPr id="16" name="Rectangle 15">
              <a:extLst>
                <a:ext uri="{FF2B5EF4-FFF2-40B4-BE49-F238E27FC236}">
                  <a16:creationId xmlns:a16="http://schemas.microsoft.com/office/drawing/2014/main" id="{DB7F97EC-73FF-4BB6-AC23-7686AB5FAFE4}"/>
                </a:ext>
              </a:extLst>
            </p:cNvPr>
            <p:cNvSpPr/>
            <p:nvPr/>
          </p:nvSpPr>
          <p:spPr>
            <a:xfrm>
              <a:off x="536102" y="1803255"/>
              <a:ext cx="2588261" cy="1943690"/>
            </a:xfrm>
            <a:prstGeom prst="rect">
              <a:avLst/>
            </a:prstGeom>
            <a:solidFill>
              <a:schemeClr val="bg1">
                <a:lumMod val="95000"/>
              </a:schemeClr>
            </a:solidFill>
            <a:ln w="19050">
              <a:solidFill>
                <a:srgbClr val="008272"/>
              </a:solidFill>
            </a:ln>
          </p:spPr>
          <p:txBody>
            <a:bodyPr lIns="67232" tIns="33616" rIns="67232" bIns="33616">
              <a:noAutofit/>
            </a:bodyPr>
            <a:lstStyle/>
            <a:p>
              <a:pPr defTabSz="685845">
                <a:defRPr/>
              </a:pPr>
              <a:r>
                <a:rPr lang="en-GB" sz="1029" b="1">
                  <a:solidFill>
                    <a:srgbClr val="505050"/>
                  </a:solidFill>
                  <a:latin typeface="Segoe UI Semilight" panose="020B0402040204020203" pitchFamily="34" charset="0"/>
                  <a:cs typeface="Segoe UI Semilight" panose="020B0402040204020203" pitchFamily="34" charset="0"/>
                </a:rPr>
                <a:t>Benefits</a:t>
              </a:r>
            </a:p>
            <a:p>
              <a:pPr marL="210112" indent="-142409" defTabSz="685845">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Easier to get started</a:t>
              </a:r>
            </a:p>
            <a:p>
              <a:pPr marL="210112" indent="-142409" defTabSz="685845">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End-user impact is minimized as transition is done in waves </a:t>
              </a:r>
            </a:p>
            <a:p>
              <a:pPr marL="210112" indent="-142409" defTabSz="685845">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Areas impacted by issues or gaps can be avoided</a:t>
              </a:r>
            </a:p>
            <a:p>
              <a:pPr marL="210112" indent="-142409" defTabSz="685845">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Team learns from experience</a:t>
              </a:r>
            </a:p>
            <a:p>
              <a:pPr defTabSz="685845">
                <a:defRPr/>
              </a:pPr>
              <a:r>
                <a:rPr lang="en-GB" sz="1029" b="1">
                  <a:solidFill>
                    <a:srgbClr val="505050"/>
                  </a:solidFill>
                  <a:latin typeface="Segoe UI Semilight" panose="020B0402040204020203" pitchFamily="34" charset="0"/>
                  <a:cs typeface="Segoe UI Semilight" panose="020B0402040204020203" pitchFamily="34" charset="0"/>
                </a:rPr>
                <a:t>Drawbacks</a:t>
              </a:r>
            </a:p>
            <a:p>
              <a:pPr marL="210112" indent="-142409">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Two user interface styles to support and maintain</a:t>
              </a:r>
            </a:p>
            <a:p>
              <a:pPr marL="210112" indent="-142409">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Users on legacy web client do not get the performance and usability benefits from the Unified Interface</a:t>
              </a:r>
            </a:p>
            <a:p>
              <a:pPr marL="210112" indent="-142409">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Legacy web client does not get updated with bug fixes and new features</a:t>
              </a:r>
            </a:p>
          </p:txBody>
        </p:sp>
        <p:sp>
          <p:nvSpPr>
            <p:cNvPr id="17" name="Rectangle 16">
              <a:extLst>
                <a:ext uri="{FF2B5EF4-FFF2-40B4-BE49-F238E27FC236}">
                  <a16:creationId xmlns:a16="http://schemas.microsoft.com/office/drawing/2014/main" id="{EA2D09D4-23B1-4445-AABF-894CB522C99E}"/>
                </a:ext>
              </a:extLst>
            </p:cNvPr>
            <p:cNvSpPr/>
            <p:nvPr/>
          </p:nvSpPr>
          <p:spPr bwMode="auto">
            <a:xfrm>
              <a:off x="536103" y="1451894"/>
              <a:ext cx="2588261" cy="337928"/>
            </a:xfrm>
            <a:prstGeom prst="rect">
              <a:avLst/>
            </a:prstGeom>
            <a:solidFill>
              <a:srgbClr val="008272"/>
            </a:solidFill>
            <a:ln w="19050">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33616" rIns="67232" bIns="33616" numCol="1" spcCol="0" rtlCol="0" fromWordArt="0" anchor="ctr" anchorCtr="0" forceAA="0" compatLnSpc="1">
              <a:prstTxWarp prst="textNoShape">
                <a:avLst/>
              </a:prstTxWarp>
              <a:noAutofit/>
            </a:bodyPr>
            <a:lstStyle/>
            <a:p>
              <a:pPr defTabSz="685845">
                <a:spcAft>
                  <a:spcPts val="147"/>
                </a:spcAft>
                <a:defRPr/>
              </a:pPr>
              <a:r>
                <a:rPr lang="en-US" sz="1029" b="1">
                  <a:solidFill>
                    <a:srgbClr val="FFFFFF"/>
                  </a:solidFill>
                  <a:latin typeface="Segoe UI"/>
                  <a:cs typeface="Segoe UI Semibold" panose="020B0702040204020203" pitchFamily="34" charset="0"/>
                </a:rPr>
                <a:t>Targeted App(s) – Incremental approach</a:t>
              </a:r>
            </a:p>
          </p:txBody>
        </p:sp>
      </p:grpSp>
      <p:grpSp>
        <p:nvGrpSpPr>
          <p:cNvPr id="18" name="Group 17">
            <a:extLst>
              <a:ext uri="{FF2B5EF4-FFF2-40B4-BE49-F238E27FC236}">
                <a16:creationId xmlns:a16="http://schemas.microsoft.com/office/drawing/2014/main" id="{8FC999C0-E110-4F69-ABE4-A5A9B318F3CA}"/>
              </a:ext>
            </a:extLst>
          </p:cNvPr>
          <p:cNvGrpSpPr/>
          <p:nvPr/>
        </p:nvGrpSpPr>
        <p:grpSpPr>
          <a:xfrm>
            <a:off x="4770798" y="1741016"/>
            <a:ext cx="4067119" cy="2128434"/>
            <a:chOff x="536102" y="1451894"/>
            <a:chExt cx="2588262" cy="2224962"/>
          </a:xfrm>
        </p:grpSpPr>
        <p:sp>
          <p:nvSpPr>
            <p:cNvPr id="19" name="Rectangle 18">
              <a:extLst>
                <a:ext uri="{FF2B5EF4-FFF2-40B4-BE49-F238E27FC236}">
                  <a16:creationId xmlns:a16="http://schemas.microsoft.com/office/drawing/2014/main" id="{54300CF6-FF65-48F1-BE00-DCD1C1F64EF1}"/>
                </a:ext>
              </a:extLst>
            </p:cNvPr>
            <p:cNvSpPr/>
            <p:nvPr/>
          </p:nvSpPr>
          <p:spPr>
            <a:xfrm>
              <a:off x="536102" y="1803254"/>
              <a:ext cx="2588261" cy="1873602"/>
            </a:xfrm>
            <a:prstGeom prst="rect">
              <a:avLst/>
            </a:prstGeom>
            <a:solidFill>
              <a:schemeClr val="bg1">
                <a:lumMod val="95000"/>
              </a:schemeClr>
            </a:solidFill>
            <a:ln w="19050">
              <a:solidFill>
                <a:srgbClr val="008272"/>
              </a:solidFill>
            </a:ln>
          </p:spPr>
          <p:txBody>
            <a:bodyPr lIns="67232" tIns="33616" rIns="67232" bIns="33616">
              <a:noAutofit/>
            </a:bodyPr>
            <a:lstStyle/>
            <a:p>
              <a:pPr defTabSz="685845">
                <a:defRPr/>
              </a:pPr>
              <a:r>
                <a:rPr lang="en-GB" sz="1029" b="1">
                  <a:solidFill>
                    <a:srgbClr val="505050"/>
                  </a:solidFill>
                  <a:latin typeface="Segoe UI Semilight" panose="020B0402040204020203" pitchFamily="34" charset="0"/>
                  <a:cs typeface="Segoe UI Semilight" panose="020B0402040204020203" pitchFamily="34" charset="0"/>
                </a:rPr>
                <a:t>Benefits</a:t>
              </a:r>
            </a:p>
            <a:p>
              <a:pPr marL="210112" indent="-142409">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Single user interface to support and maintain</a:t>
              </a:r>
            </a:p>
            <a:p>
              <a:pPr marL="210112" indent="-142409">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All users get the performance and usability benefits from the Unified Interface</a:t>
              </a:r>
            </a:p>
            <a:p>
              <a:pPr marL="210112" indent="-142409">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User interface is regularly updated with latest bug fixes and new features</a:t>
              </a:r>
            </a:p>
            <a:p>
              <a:pPr defTabSz="685845">
                <a:defRPr/>
              </a:pPr>
              <a:r>
                <a:rPr lang="en-GB" sz="1029" b="1">
                  <a:solidFill>
                    <a:srgbClr val="505050"/>
                  </a:solidFill>
                  <a:latin typeface="Segoe UI Semilight" panose="020B0402040204020203" pitchFamily="34" charset="0"/>
                  <a:cs typeface="Segoe UI Semilight" panose="020B0402040204020203" pitchFamily="34" charset="0"/>
                </a:rPr>
                <a:t>Drawbacks</a:t>
              </a:r>
            </a:p>
            <a:p>
              <a:pPr marL="210112" indent="-142409">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“Big bang” approach is riskier, all issues and gaps need to be considered</a:t>
              </a:r>
            </a:p>
            <a:p>
              <a:pPr marL="210112" indent="-142409">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All end users are impacted (training, change management</a:t>
              </a:r>
            </a:p>
          </p:txBody>
        </p:sp>
        <p:sp>
          <p:nvSpPr>
            <p:cNvPr id="20" name="Rectangle 19">
              <a:extLst>
                <a:ext uri="{FF2B5EF4-FFF2-40B4-BE49-F238E27FC236}">
                  <a16:creationId xmlns:a16="http://schemas.microsoft.com/office/drawing/2014/main" id="{B69D75E3-DDBC-42AE-A0FE-79D7F00AB1C3}"/>
                </a:ext>
              </a:extLst>
            </p:cNvPr>
            <p:cNvSpPr/>
            <p:nvPr/>
          </p:nvSpPr>
          <p:spPr bwMode="auto">
            <a:xfrm>
              <a:off x="536103" y="1451894"/>
              <a:ext cx="2588261" cy="337928"/>
            </a:xfrm>
            <a:prstGeom prst="rect">
              <a:avLst/>
            </a:prstGeom>
            <a:solidFill>
              <a:srgbClr val="008272"/>
            </a:solidFill>
            <a:ln w="19050">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33616" rIns="67232" bIns="33616" numCol="1" spcCol="0" rtlCol="0" fromWordArt="0" anchor="ctr" anchorCtr="0" forceAA="0" compatLnSpc="1">
              <a:prstTxWarp prst="textNoShape">
                <a:avLst/>
              </a:prstTxWarp>
              <a:noAutofit/>
            </a:bodyPr>
            <a:lstStyle/>
            <a:p>
              <a:pPr defTabSz="685845">
                <a:spcAft>
                  <a:spcPts val="147"/>
                </a:spcAft>
                <a:defRPr/>
              </a:pPr>
              <a:r>
                <a:rPr lang="en-US" sz="1029" b="1">
                  <a:solidFill>
                    <a:srgbClr val="FFFFFF"/>
                  </a:solidFill>
                  <a:latin typeface="Segoe UI"/>
                  <a:cs typeface="Segoe UI Semibold" panose="020B0702040204020203" pitchFamily="34" charset="0"/>
                </a:rPr>
                <a:t>Full transition – replace the legacy web client entirely</a:t>
              </a:r>
            </a:p>
          </p:txBody>
        </p:sp>
      </p:grpSp>
      <p:grpSp>
        <p:nvGrpSpPr>
          <p:cNvPr id="21" name="Group 20">
            <a:extLst>
              <a:ext uri="{FF2B5EF4-FFF2-40B4-BE49-F238E27FC236}">
                <a16:creationId xmlns:a16="http://schemas.microsoft.com/office/drawing/2014/main" id="{5766AB24-D77D-4A68-82C5-8AA12DBDA3AC}"/>
              </a:ext>
            </a:extLst>
          </p:cNvPr>
          <p:cNvGrpSpPr/>
          <p:nvPr/>
        </p:nvGrpSpPr>
        <p:grpSpPr>
          <a:xfrm>
            <a:off x="2383137" y="4136490"/>
            <a:ext cx="4377726" cy="1638622"/>
            <a:chOff x="536102" y="1451894"/>
            <a:chExt cx="2588262" cy="1468530"/>
          </a:xfrm>
        </p:grpSpPr>
        <p:sp>
          <p:nvSpPr>
            <p:cNvPr id="22" name="Rectangle 21">
              <a:extLst>
                <a:ext uri="{FF2B5EF4-FFF2-40B4-BE49-F238E27FC236}">
                  <a16:creationId xmlns:a16="http://schemas.microsoft.com/office/drawing/2014/main" id="{5DF561BC-9C9D-4404-AF3C-BC343A7777EF}"/>
                </a:ext>
              </a:extLst>
            </p:cNvPr>
            <p:cNvSpPr/>
            <p:nvPr/>
          </p:nvSpPr>
          <p:spPr>
            <a:xfrm>
              <a:off x="536102" y="1803254"/>
              <a:ext cx="2588261" cy="1117170"/>
            </a:xfrm>
            <a:prstGeom prst="rect">
              <a:avLst/>
            </a:prstGeom>
            <a:solidFill>
              <a:schemeClr val="bg1">
                <a:lumMod val="95000"/>
              </a:schemeClr>
            </a:solidFill>
            <a:ln w="19050">
              <a:solidFill>
                <a:schemeClr val="accent4">
                  <a:lumMod val="75000"/>
                </a:schemeClr>
              </a:solidFill>
            </a:ln>
          </p:spPr>
          <p:txBody>
            <a:bodyPr lIns="67232" tIns="33616" rIns="67232" bIns="33616">
              <a:noAutofit/>
            </a:bodyPr>
            <a:lstStyle/>
            <a:p>
              <a:pPr defTabSz="685845">
                <a:defRPr/>
              </a:pPr>
              <a:r>
                <a:rPr lang="en-GB" sz="1029" b="1">
                  <a:solidFill>
                    <a:srgbClr val="505050"/>
                  </a:solidFill>
                  <a:latin typeface="Segoe UI Semilight" panose="020B0402040204020203" pitchFamily="34" charset="0"/>
                  <a:cs typeface="Segoe UI Semilight" panose="020B0402040204020203" pitchFamily="34" charset="0"/>
                </a:rPr>
                <a:t>Considerations</a:t>
              </a:r>
            </a:p>
            <a:p>
              <a:pPr marL="210112" indent="-142409">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Moving from v8.2 (or older) to v9.x implies changes to:</a:t>
              </a:r>
            </a:p>
            <a:p>
              <a:pPr marL="458745" lvl="1" indent="-192603" defTabSz="685845">
                <a:buFont typeface="Courier New" panose="02070309020205020404" pitchFamily="49" charset="0"/>
                <a:buChar char="o"/>
                <a:defRPr/>
              </a:pPr>
              <a:r>
                <a:rPr lang="en-GB" sz="1029">
                  <a:solidFill>
                    <a:srgbClr val="505050"/>
                  </a:solidFill>
                  <a:latin typeface="Segoe UI Semilight" panose="020B0402040204020203" pitchFamily="34" charset="0"/>
                  <a:cs typeface="Segoe UI Semilight" panose="020B0402040204020203" pitchFamily="34" charset="0"/>
                </a:rPr>
                <a:t>Client scripts due to API deprecations</a:t>
              </a:r>
            </a:p>
            <a:p>
              <a:pPr marL="458745" lvl="1" indent="-192603" defTabSz="685845">
                <a:buFont typeface="Courier New" panose="02070309020205020404" pitchFamily="49" charset="0"/>
                <a:buChar char="o"/>
                <a:defRPr/>
              </a:pPr>
              <a:r>
                <a:rPr lang="en-GB" sz="1029">
                  <a:solidFill>
                    <a:srgbClr val="505050"/>
                  </a:solidFill>
                  <a:latin typeface="Segoe UI Semilight" panose="020B0402040204020203" pitchFamily="34" charset="0"/>
                  <a:cs typeface="Segoe UI Semilight" panose="020B0402040204020203" pitchFamily="34" charset="0"/>
                </a:rPr>
                <a:t>Making unsupported code supported</a:t>
              </a:r>
            </a:p>
            <a:p>
              <a:pPr marL="458745" lvl="1" indent="-192603" defTabSz="685845">
                <a:buFont typeface="Courier New" panose="02070309020205020404" pitchFamily="49" charset="0"/>
                <a:buChar char="o"/>
                <a:defRPr/>
              </a:pPr>
              <a:r>
                <a:rPr lang="en-GB" sz="1029">
                  <a:solidFill>
                    <a:srgbClr val="505050"/>
                  </a:solidFill>
                  <a:latin typeface="Segoe UI Semilight" panose="020B0402040204020203" pitchFamily="34" charset="0"/>
                  <a:cs typeface="Segoe UI Semilight" panose="020B0402040204020203" pitchFamily="34" charset="0"/>
                </a:rPr>
                <a:t>Changing integrations to work with the cloud</a:t>
              </a:r>
            </a:p>
            <a:p>
              <a:pPr marL="210112" indent="-142409">
                <a:buFont typeface="Arial" panose="020B0604020202020204" pitchFamily="34" charset="0"/>
                <a:buChar char="•"/>
                <a:defRPr/>
              </a:pPr>
              <a:r>
                <a:rPr lang="en-GB" sz="1029">
                  <a:solidFill>
                    <a:srgbClr val="505050"/>
                  </a:solidFill>
                  <a:latin typeface="Segoe UI Semilight" panose="020B0402040204020203" pitchFamily="34" charset="0"/>
                  <a:cs typeface="Segoe UI Semilight" panose="020B0402040204020203" pitchFamily="34" charset="0"/>
                </a:rPr>
                <a:t>Adding the transition to Unified Interface does add to the workload, but it is offset by doing the training / change management once</a:t>
              </a:r>
            </a:p>
          </p:txBody>
        </p:sp>
        <p:sp>
          <p:nvSpPr>
            <p:cNvPr id="23" name="Rectangle 22">
              <a:extLst>
                <a:ext uri="{FF2B5EF4-FFF2-40B4-BE49-F238E27FC236}">
                  <a16:creationId xmlns:a16="http://schemas.microsoft.com/office/drawing/2014/main" id="{B7A0A8E9-4887-4F1C-9DF1-4553D3206D10}"/>
                </a:ext>
              </a:extLst>
            </p:cNvPr>
            <p:cNvSpPr/>
            <p:nvPr/>
          </p:nvSpPr>
          <p:spPr bwMode="auto">
            <a:xfrm>
              <a:off x="536103" y="1451894"/>
              <a:ext cx="2588261" cy="337928"/>
            </a:xfrm>
            <a:prstGeom prst="rect">
              <a:avLst/>
            </a:prstGeom>
            <a:solidFill>
              <a:schemeClr val="accent4">
                <a:lumMod val="75000"/>
              </a:schemeClr>
            </a:solidFill>
            <a:ln w="1905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33616" rIns="67232" bIns="33616" numCol="1" spcCol="0" rtlCol="0" fromWordArt="0" anchor="ctr" anchorCtr="0" forceAA="0" compatLnSpc="1">
              <a:prstTxWarp prst="textNoShape">
                <a:avLst/>
              </a:prstTxWarp>
              <a:noAutofit/>
            </a:bodyPr>
            <a:lstStyle/>
            <a:p>
              <a:pPr defTabSz="685845">
                <a:spcAft>
                  <a:spcPts val="147"/>
                </a:spcAft>
                <a:defRPr/>
              </a:pPr>
              <a:r>
                <a:rPr lang="en-US" sz="1029" b="1">
                  <a:solidFill>
                    <a:srgbClr val="FFFFFF"/>
                  </a:solidFill>
                  <a:latin typeface="Segoe UI"/>
                  <a:cs typeface="Segoe UI Semibold" panose="020B0702040204020203" pitchFamily="34" charset="0"/>
                </a:rPr>
                <a:t>On-Premise to Online migration</a:t>
              </a:r>
            </a:p>
          </p:txBody>
        </p:sp>
      </p:grpSp>
      <p:sp>
        <p:nvSpPr>
          <p:cNvPr id="13" name="Slide Number Placeholder 3">
            <a:extLst>
              <a:ext uri="{FF2B5EF4-FFF2-40B4-BE49-F238E27FC236}">
                <a16:creationId xmlns:a16="http://schemas.microsoft.com/office/drawing/2014/main" id="{3A02C4DA-FADF-4D69-81F8-D7C0DE8D1B99}"/>
              </a:ext>
            </a:extLst>
          </p:cNvPr>
          <p:cNvSpPr txBox="1">
            <a:spLocks/>
          </p:cNvSpPr>
          <p:nvPr/>
        </p:nvSpPr>
        <p:spPr>
          <a:xfrm>
            <a:off x="8929585" y="5774559"/>
            <a:ext cx="104897" cy="101832"/>
          </a:xfrm>
          <a:prstGeom prst="rect">
            <a:avLst/>
          </a:prstGeom>
        </p:spPr>
        <p:txBody>
          <a:bodyPr vert="horz" wrap="none" lIns="0" tIns="0" rIns="0" bIns="0" rtlCol="0" anchor="ctr">
            <a:noAutofit/>
          </a:bodyPr>
          <a:lstStyle>
            <a:defPPr>
              <a:defRPr lang="en-US"/>
            </a:defPPr>
            <a:lvl1pPr marL="0" algn="ctr" defTabSz="932742" rtl="0" eaLnBrk="1" latinLnBrk="0" hangingPunct="1">
              <a:defRPr lang="en-US" sz="800" kern="1200" smtClean="0">
                <a:solidFill>
                  <a:schemeClr val="bg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fld id="{4F6BF59E-C7AB-4D2C-B602-9844A5FEE556}" type="slidenum">
              <a:rPr lang="en-GB" sz="588">
                <a:solidFill>
                  <a:srgbClr val="505050"/>
                </a:solidFill>
                <a:latin typeface="Segoe UI"/>
              </a:rPr>
              <a:pPr defTabSz="685845">
                <a:defRPr/>
              </a:pPr>
              <a:t>56</a:t>
            </a:fld>
            <a:endParaRPr lang="en-GB" sz="588">
              <a:solidFill>
                <a:srgbClr val="505050"/>
              </a:solidFill>
              <a:latin typeface="Segoe UI"/>
            </a:endParaRPr>
          </a:p>
        </p:txBody>
      </p:sp>
    </p:spTree>
    <p:extLst>
      <p:ext uri="{BB962C8B-B14F-4D97-AF65-F5344CB8AC3E}">
        <p14:creationId xmlns:p14="http://schemas.microsoft.com/office/powerpoint/2010/main" val="2561065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6934200" cy="685800"/>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fontScale="90000"/>
          </a:bodyPr>
          <a:lstStyle/>
          <a:p>
            <a:r>
              <a:rPr lang="en-US" b="1" dirty="0"/>
              <a:t>Important changes</a:t>
            </a:r>
          </a:p>
        </p:txBody>
      </p:sp>
      <p:sp>
        <p:nvSpPr>
          <p:cNvPr id="5" name="Content Placeholder 4">
            <a:extLst>
              <a:ext uri="{FF2B5EF4-FFF2-40B4-BE49-F238E27FC236}">
                <a16:creationId xmlns:a16="http://schemas.microsoft.com/office/drawing/2014/main" id="{E115694A-C55B-4783-A616-1F2ED5F2412B}"/>
              </a:ext>
            </a:extLst>
          </p:cNvPr>
          <p:cNvSpPr txBox="1">
            <a:spLocks/>
          </p:cNvSpPr>
          <p:nvPr/>
        </p:nvSpPr>
        <p:spPr>
          <a:xfrm>
            <a:off x="457200" y="797257"/>
            <a:ext cx="8458200" cy="6158609"/>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1700" b="1" dirty="0"/>
              <a:t>Legacy web client is deprecated </a:t>
            </a:r>
            <a:r>
              <a:rPr lang="en-US" sz="1700" b="1" dirty="0">
                <a:sym typeface="Wingdings" panose="05000000000000000000" pitchFamily="2" charset="2"/>
              </a:rPr>
              <a:t> Unified Interface</a:t>
            </a:r>
            <a:endParaRPr lang="en-US" sz="1700" b="1" dirty="0"/>
          </a:p>
          <a:p>
            <a:pPr>
              <a:buFont typeface="+mj-lt"/>
              <a:buAutoNum type="arabicPeriod"/>
            </a:pPr>
            <a:r>
              <a:rPr lang="en-US" sz="1700" b="1" dirty="0"/>
              <a:t>Task flows are deprecated </a:t>
            </a:r>
            <a:r>
              <a:rPr lang="en-US" sz="1700" b="1" dirty="0">
                <a:sym typeface="Wingdings" panose="05000000000000000000" pitchFamily="2" charset="2"/>
              </a:rPr>
              <a:t> Business process flow immersive experiences</a:t>
            </a:r>
            <a:endParaRPr lang="en-US" sz="1700" b="1" dirty="0"/>
          </a:p>
          <a:p>
            <a:pPr>
              <a:buFont typeface="+mj-lt"/>
              <a:buAutoNum type="arabicPeriod"/>
            </a:pPr>
            <a:r>
              <a:rPr lang="en-US" sz="1700" b="1" dirty="0"/>
              <a:t>Process Dialogs are deprecated </a:t>
            </a:r>
            <a:r>
              <a:rPr lang="en-US" sz="1700" b="1" dirty="0">
                <a:sym typeface="Wingdings" panose="05000000000000000000" pitchFamily="2" charset="2"/>
              </a:rPr>
              <a:t> business process flows or canvas apps</a:t>
            </a:r>
            <a:endParaRPr lang="en-US" sz="1700" b="1" dirty="0"/>
          </a:p>
          <a:p>
            <a:pPr>
              <a:buFont typeface="+mj-lt"/>
              <a:buAutoNum type="arabicPeriod"/>
            </a:pPr>
            <a:r>
              <a:rPr lang="en-US" sz="1700" b="1" dirty="0"/>
              <a:t>Some client APIs are deprecated</a:t>
            </a:r>
          </a:p>
          <a:p>
            <a:pPr>
              <a:buFont typeface="+mj-lt"/>
              <a:buAutoNum type="arabicPeriod"/>
            </a:pPr>
            <a:r>
              <a:rPr lang="en-US" sz="1700" b="1" dirty="0"/>
              <a:t>Voice of the Customer is deprecated </a:t>
            </a:r>
            <a:r>
              <a:rPr lang="en-US" sz="1700" b="1" dirty="0">
                <a:sym typeface="Wingdings" panose="05000000000000000000" pitchFamily="2" charset="2"/>
              </a:rPr>
              <a:t> Microsoft Forms Pro</a:t>
            </a:r>
            <a:endParaRPr lang="en-US" sz="1700" b="1" dirty="0"/>
          </a:p>
          <a:p>
            <a:pPr>
              <a:buFont typeface="+mj-lt"/>
              <a:buAutoNum type="arabicPeriod"/>
            </a:pPr>
            <a:r>
              <a:rPr lang="en-US" sz="1700" b="1" dirty="0"/>
              <a:t>Dynamics 365 for Blackberry is deprecated</a:t>
            </a:r>
          </a:p>
          <a:p>
            <a:pPr>
              <a:buFont typeface="+mj-lt"/>
              <a:buAutoNum type="arabicPeriod"/>
            </a:pPr>
            <a:r>
              <a:rPr lang="en-US" sz="1700" b="1" dirty="0"/>
              <a:t>Service scheduling in Dynamics 365 Customer Service is deprecated </a:t>
            </a:r>
            <a:r>
              <a:rPr lang="en-US" sz="1700" b="1" dirty="0">
                <a:sym typeface="Wingdings" panose="05000000000000000000" pitchFamily="2" charset="2"/>
              </a:rPr>
              <a:t> Universal Resource Scheduling (URS)</a:t>
            </a:r>
            <a:endParaRPr lang="en-US" sz="1700" b="1" dirty="0"/>
          </a:p>
          <a:p>
            <a:pPr>
              <a:buFont typeface="+mj-lt"/>
              <a:buAutoNum type="arabicPeriod"/>
            </a:pPr>
            <a:r>
              <a:rPr lang="en-US" sz="1700" b="1" dirty="0"/>
              <a:t>Contracts, Contract Line Items, and Contract Templates entities are deprecated</a:t>
            </a:r>
          </a:p>
          <a:p>
            <a:pPr>
              <a:buFont typeface="+mj-lt"/>
              <a:buAutoNum type="arabicPeriod"/>
            </a:pPr>
            <a:r>
              <a:rPr lang="en-US" sz="1700" b="1" dirty="0">
                <a:sym typeface="Wingdings" panose="05000000000000000000" pitchFamily="2" charset="2"/>
              </a:rPr>
              <a:t>Standard SLAs in Dynamics 365 Customer Service are deprecated  Enhanced SLAs</a:t>
            </a:r>
            <a:endParaRPr lang="en-US" sz="1700" b="1" dirty="0"/>
          </a:p>
          <a:p>
            <a:pPr>
              <a:buFont typeface="+mj-lt"/>
              <a:buAutoNum type="arabicPeriod"/>
            </a:pPr>
            <a:r>
              <a:rPr lang="en-US" sz="1700" b="1" dirty="0"/>
              <a:t>Relationship Roles are deprecated </a:t>
            </a:r>
            <a:r>
              <a:rPr lang="en-US" sz="1700" b="1" dirty="0">
                <a:sym typeface="Wingdings" panose="05000000000000000000" pitchFamily="2" charset="2"/>
              </a:rPr>
              <a:t> Connection Roles</a:t>
            </a:r>
            <a:endParaRPr lang="en-US" sz="1700" b="1" dirty="0"/>
          </a:p>
          <a:p>
            <a:pPr>
              <a:buFont typeface="+mj-lt"/>
              <a:buAutoNum type="arabicPeriod"/>
            </a:pPr>
            <a:r>
              <a:rPr lang="en-US" sz="1700" b="1" dirty="0"/>
              <a:t>Mail Merge is deprecated </a:t>
            </a:r>
            <a:r>
              <a:rPr lang="en-US" sz="1700" b="1" dirty="0">
                <a:sym typeface="Wingdings" panose="05000000000000000000" pitchFamily="2" charset="2"/>
              </a:rPr>
              <a:t> Word and Excel templates</a:t>
            </a:r>
            <a:endParaRPr lang="en-US" sz="1700" b="1" dirty="0"/>
          </a:p>
          <a:p>
            <a:pPr>
              <a:buFont typeface="+mj-lt"/>
              <a:buAutoNum type="arabicPeriod"/>
            </a:pPr>
            <a:r>
              <a:rPr lang="en-US" sz="1700" b="1" dirty="0"/>
              <a:t>Announcements are deprecated</a:t>
            </a:r>
          </a:p>
          <a:p>
            <a:pPr>
              <a:buFont typeface="+mj-lt"/>
              <a:buAutoNum type="arabicPeriod"/>
            </a:pPr>
            <a:r>
              <a:rPr lang="en-US" sz="1700" b="1" dirty="0"/>
              <a:t>Silverlight (XAP) web resource is deprecated </a:t>
            </a:r>
            <a:r>
              <a:rPr lang="en-US" sz="1700" b="1" dirty="0">
                <a:sym typeface="Wingdings" panose="05000000000000000000" pitchFamily="2" charset="2"/>
              </a:rPr>
              <a:t> HTML web resources</a:t>
            </a:r>
            <a:endParaRPr lang="en-US" sz="1700" b="1" dirty="0"/>
          </a:p>
          <a:p>
            <a:pPr>
              <a:buFont typeface="+mj-lt"/>
              <a:buAutoNum type="arabicPeriod"/>
            </a:pPr>
            <a:r>
              <a:rPr lang="en-US" sz="1700" b="1" dirty="0"/>
              <a:t>Removal of the Microsoft Dynamics CRM List Component </a:t>
            </a:r>
            <a:r>
              <a:rPr lang="en-US" sz="1700" b="1" dirty="0">
                <a:sym typeface="Wingdings" panose="05000000000000000000" pitchFamily="2" charset="2"/>
              </a:rPr>
              <a:t> Server-based SharePoint integration</a:t>
            </a:r>
            <a:endParaRPr lang="en-US" sz="1700" b="1" dirty="0"/>
          </a:p>
          <a:p>
            <a:pPr>
              <a:buFont typeface="+mj-lt"/>
              <a:buAutoNum type="arabicPeriod"/>
            </a:pPr>
            <a:r>
              <a:rPr lang="en-US" sz="1700" b="1" dirty="0"/>
              <a:t>Removal of support for Microsoft Office 2010</a:t>
            </a:r>
          </a:p>
          <a:p>
            <a:pPr>
              <a:buFont typeface="+mj-lt"/>
              <a:buAutoNum type="arabicPeriod"/>
            </a:pPr>
            <a:r>
              <a:rPr lang="en-US" sz="1700" b="1" dirty="0"/>
              <a:t>Microsoft Dynamics Email Router is deprecated </a:t>
            </a:r>
            <a:r>
              <a:rPr lang="en-US" sz="1700" b="1" dirty="0">
                <a:sym typeface="Wingdings" panose="05000000000000000000" pitchFamily="2" charset="2"/>
              </a:rPr>
              <a:t> Server-side synchronization</a:t>
            </a:r>
            <a:endParaRPr lang="en-US" sz="1700" b="1" dirty="0"/>
          </a:p>
          <a:p>
            <a:pPr>
              <a:buFont typeface="+mj-lt"/>
              <a:buAutoNum type="arabicPeriod"/>
            </a:pPr>
            <a:r>
              <a:rPr lang="en-US" sz="1700" b="1" dirty="0"/>
              <a:t>Microsoft Dynamics CRM 2011 endpoint </a:t>
            </a:r>
            <a:r>
              <a:rPr lang="en-US" sz="1700" b="1" dirty="0">
                <a:sym typeface="Wingdings" panose="05000000000000000000" pitchFamily="2" charset="2"/>
              </a:rPr>
              <a:t> Web API</a:t>
            </a:r>
            <a:endParaRPr lang="en-US" sz="1700" b="1" dirty="0"/>
          </a:p>
          <a:p>
            <a:r>
              <a:rPr lang="en-US" sz="1400" dirty="0"/>
              <a:t>Reference</a:t>
            </a:r>
            <a:r>
              <a:rPr lang="en-US" sz="1100" dirty="0"/>
              <a:t>:       </a:t>
            </a:r>
            <a:r>
              <a:rPr lang="en-US" sz="1100" dirty="0">
                <a:hlinkClick r:id="rId2"/>
              </a:rPr>
              <a:t>https://docs.microsoft.com/en-us/power-platform/important-changes-coming</a:t>
            </a:r>
            <a:endParaRPr lang="en-US" sz="1100" dirty="0"/>
          </a:p>
        </p:txBody>
      </p:sp>
    </p:spTree>
    <p:extLst>
      <p:ext uri="{BB962C8B-B14F-4D97-AF65-F5344CB8AC3E}">
        <p14:creationId xmlns:p14="http://schemas.microsoft.com/office/powerpoint/2010/main" val="3667351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772400" cy="1295400"/>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a:bodyPr>
          <a:lstStyle/>
          <a:p>
            <a:r>
              <a:rPr lang="en-US" b="1" dirty="0"/>
              <a:t>Some client APIs are deprecated</a:t>
            </a:r>
          </a:p>
        </p:txBody>
      </p:sp>
      <p:sp>
        <p:nvSpPr>
          <p:cNvPr id="5" name="Content Placeholder 4">
            <a:extLst>
              <a:ext uri="{FF2B5EF4-FFF2-40B4-BE49-F238E27FC236}">
                <a16:creationId xmlns:a16="http://schemas.microsoft.com/office/drawing/2014/main" id="{E115694A-C55B-4783-A616-1F2ED5F2412B}"/>
              </a:ext>
            </a:extLst>
          </p:cNvPr>
          <p:cNvSpPr txBox="1">
            <a:spLocks/>
          </p:cNvSpPr>
          <p:nvPr/>
        </p:nvSpPr>
        <p:spPr>
          <a:xfrm>
            <a:off x="457200" y="1752600"/>
            <a:ext cx="8229600" cy="2862322"/>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err="1">
                <a:hlinkClick r:id="rId3">
                  <a:extLst>
                    <a:ext uri="{A12FA001-AC4F-418D-AE19-62706E023703}">
                      <ahyp:hlinkClr xmlns:ahyp="http://schemas.microsoft.com/office/drawing/2018/hyperlinkcolor" val="tx"/>
                    </a:ext>
                  </a:extLst>
                </a:hlinkClick>
              </a:rPr>
              <a:t>Xrm.Page</a:t>
            </a:r>
            <a:r>
              <a:rPr lang="en-US" sz="2400" dirty="0"/>
              <a:t> </a:t>
            </a:r>
            <a:r>
              <a:rPr lang="en-US" sz="2400" dirty="0">
                <a:sym typeface="Wingdings" panose="05000000000000000000" pitchFamily="2" charset="2"/>
              </a:rPr>
              <a:t> </a:t>
            </a:r>
            <a:r>
              <a:rPr lang="en-US" sz="2400" dirty="0" err="1"/>
              <a:t>ExecutionContext.</a:t>
            </a:r>
            <a:r>
              <a:rPr lang="en-US" sz="2400" dirty="0" err="1">
                <a:hlinkClick r:id="rId4">
                  <a:extLst>
                    <a:ext uri="{A12FA001-AC4F-418D-AE19-62706E023703}">
                      <ahyp:hlinkClr xmlns:ahyp="http://schemas.microsoft.com/office/drawing/2018/hyperlinkcolor" val="tx"/>
                    </a:ext>
                  </a:extLst>
                </a:hlinkClick>
              </a:rPr>
              <a:t>getFormContext</a:t>
            </a:r>
            <a:endParaRPr lang="en-US" sz="2400" dirty="0"/>
          </a:p>
          <a:p>
            <a:r>
              <a:rPr lang="en-US" sz="2400" dirty="0" err="1">
                <a:hlinkClick r:id="rId5">
                  <a:extLst>
                    <a:ext uri="{A12FA001-AC4F-418D-AE19-62706E023703}">
                      <ahyp:hlinkClr xmlns:ahyp="http://schemas.microsoft.com/office/drawing/2018/hyperlinkcolor" val="tx"/>
                    </a:ext>
                  </a:extLst>
                </a:hlinkClick>
              </a:rPr>
              <a:t>Xrm.Page.context</a:t>
            </a:r>
            <a:r>
              <a:rPr lang="en-US" sz="2400" dirty="0"/>
              <a:t> </a:t>
            </a:r>
            <a:r>
              <a:rPr lang="en-US" sz="2400" dirty="0">
                <a:sym typeface="Wingdings" panose="05000000000000000000" pitchFamily="2" charset="2"/>
              </a:rPr>
              <a:t> </a:t>
            </a:r>
            <a:r>
              <a:rPr lang="en-US" sz="2400" dirty="0" err="1"/>
              <a:t>Xrm.Utility.</a:t>
            </a:r>
            <a:r>
              <a:rPr lang="en-US" sz="2400" dirty="0" err="1">
                <a:hlinkClick r:id="rId6">
                  <a:extLst>
                    <a:ext uri="{A12FA001-AC4F-418D-AE19-62706E023703}">
                      <ahyp:hlinkClr xmlns:ahyp="http://schemas.microsoft.com/office/drawing/2018/hyperlinkcolor" val="tx"/>
                    </a:ext>
                  </a:extLst>
                </a:hlinkClick>
              </a:rPr>
              <a:t>getGlobalContext</a:t>
            </a:r>
            <a:endParaRPr lang="en-US" sz="2400" dirty="0"/>
          </a:p>
          <a:p>
            <a:r>
              <a:rPr lang="en-US" sz="2400" dirty="0" err="1"/>
              <a:t>Xrm.Mobile.offline</a:t>
            </a:r>
            <a:r>
              <a:rPr lang="en-US" sz="2400" dirty="0"/>
              <a:t> </a:t>
            </a:r>
            <a:r>
              <a:rPr lang="en-US" sz="2400" dirty="0">
                <a:sym typeface="Wingdings" panose="05000000000000000000" pitchFamily="2" charset="2"/>
              </a:rPr>
              <a:t></a:t>
            </a:r>
            <a:r>
              <a:rPr lang="en-US" sz="2400" dirty="0"/>
              <a:t> </a:t>
            </a:r>
            <a:r>
              <a:rPr lang="en-US" sz="2400" dirty="0" err="1"/>
              <a:t>Xrm.WebApi.offline</a:t>
            </a:r>
            <a:endParaRPr lang="en-US" sz="2400" dirty="0"/>
          </a:p>
          <a:p>
            <a:r>
              <a:rPr lang="en-US" sz="2400" dirty="0" err="1">
                <a:hlinkClick r:id="rId7">
                  <a:extLst>
                    <a:ext uri="{A12FA001-AC4F-418D-AE19-62706E023703}">
                      <ahyp:hlinkClr xmlns:ahyp="http://schemas.microsoft.com/office/drawing/2018/hyperlinkcolor" val="tx"/>
                    </a:ext>
                  </a:extLst>
                </a:hlinkClick>
              </a:rPr>
              <a:t>parent.Xrm</a:t>
            </a:r>
            <a:r>
              <a:rPr lang="en-US" sz="2400" dirty="0"/>
              <a:t>, </a:t>
            </a:r>
            <a:r>
              <a:rPr lang="en-US" sz="2400" dirty="0" err="1"/>
              <a:t>addOnKeyPress</a:t>
            </a:r>
            <a:r>
              <a:rPr lang="en-US" sz="2400" dirty="0"/>
              <a:t>, </a:t>
            </a:r>
            <a:r>
              <a:rPr lang="en-US" sz="2400" dirty="0" err="1"/>
              <a:t>showAutoComplete</a:t>
            </a:r>
            <a:r>
              <a:rPr lang="en-US" sz="2400" dirty="0"/>
              <a:t> </a:t>
            </a:r>
            <a:r>
              <a:rPr lang="en-US" sz="2400" dirty="0">
                <a:sym typeface="Wingdings" panose="05000000000000000000" pitchFamily="2" charset="2"/>
              </a:rPr>
              <a:t> Depreciated </a:t>
            </a:r>
          </a:p>
          <a:p>
            <a:r>
              <a:rPr lang="en-US" sz="2400" dirty="0">
                <a:sym typeface="Wingdings" panose="05000000000000000000" pitchFamily="2" charset="2"/>
              </a:rPr>
              <a:t>…</a:t>
            </a:r>
            <a:endParaRPr lang="en-US" sz="2400" dirty="0"/>
          </a:p>
          <a:p>
            <a:r>
              <a:rPr lang="en-US" sz="1400" dirty="0"/>
              <a:t>Reference</a:t>
            </a:r>
            <a:r>
              <a:rPr lang="en-US" sz="1100" dirty="0"/>
              <a:t>:       </a:t>
            </a:r>
            <a:r>
              <a:rPr lang="en-US" sz="1100" dirty="0">
                <a:hlinkClick r:id="rId8"/>
              </a:rPr>
              <a:t>https://docs.microsoft.com/en-us/power-platform/important-changes-coming#some-client-apis-are-deprecated</a:t>
            </a:r>
            <a:endParaRPr lang="en-US" sz="1100" dirty="0"/>
          </a:p>
        </p:txBody>
      </p:sp>
    </p:spTree>
    <p:extLst>
      <p:ext uri="{BB962C8B-B14F-4D97-AF65-F5344CB8AC3E}">
        <p14:creationId xmlns:p14="http://schemas.microsoft.com/office/powerpoint/2010/main" val="11772548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934200" cy="1295400"/>
          </a:xfrm>
          <a:prstGeom prst="flowChartAlternateProcess">
            <a:avLst/>
          </a:prstGeom>
        </p:spPr>
        <p:style>
          <a:lnRef idx="3">
            <a:schemeClr val="lt1"/>
          </a:lnRef>
          <a:fillRef idx="1">
            <a:schemeClr val="accent6"/>
          </a:fillRef>
          <a:effectRef idx="1">
            <a:schemeClr val="accent6"/>
          </a:effectRef>
          <a:fontRef idx="minor">
            <a:schemeClr val="lt1"/>
          </a:fontRef>
        </p:style>
        <p:txBody>
          <a:bodyPr>
            <a:normAutofit/>
          </a:bodyPr>
          <a:lstStyle/>
          <a:p>
            <a:r>
              <a:rPr lang="en-US" b="1" dirty="0"/>
              <a:t>What if not upgrade</a:t>
            </a:r>
          </a:p>
        </p:txBody>
      </p:sp>
      <p:sp>
        <p:nvSpPr>
          <p:cNvPr id="5" name="Content Placeholder 4">
            <a:extLst>
              <a:ext uri="{FF2B5EF4-FFF2-40B4-BE49-F238E27FC236}">
                <a16:creationId xmlns:a16="http://schemas.microsoft.com/office/drawing/2014/main" id="{E115694A-C55B-4783-A616-1F2ED5F2412B}"/>
              </a:ext>
            </a:extLst>
          </p:cNvPr>
          <p:cNvSpPr txBox="1">
            <a:spLocks/>
          </p:cNvSpPr>
          <p:nvPr/>
        </p:nvSpPr>
        <p:spPr>
          <a:xfrm>
            <a:off x="457200" y="1752600"/>
            <a:ext cx="8229600" cy="4459682"/>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coming months, for those that have not already made the transition, we will be sending reminders and scheduling updates to transition customers to Unified Interface prior to October 1, 2020. The Dynamics 365 legacy web client, process dialogs, and task flows will no longer be available starting on October 1, 2020.</a:t>
            </a:r>
            <a:endParaRPr lang="en-US" sz="2800" dirty="0"/>
          </a:p>
          <a:p>
            <a:r>
              <a:rPr lang="en-US" sz="1400" dirty="0"/>
              <a:t>Reference</a:t>
            </a:r>
            <a:r>
              <a:rPr lang="en-US" sz="1100" dirty="0"/>
              <a:t>:       </a:t>
            </a:r>
            <a:r>
              <a:rPr lang="en-US" sz="1100" dirty="0">
                <a:hlinkClick r:id="rId2"/>
              </a:rPr>
              <a:t>https://community.dynamics.com/365/b/365teamblog/posts/announcing-the-timeline-to-move-to-unified-interface-2137660788</a:t>
            </a:r>
            <a:endParaRPr lang="en-US" sz="1100" dirty="0"/>
          </a:p>
        </p:txBody>
      </p:sp>
    </p:spTree>
    <p:extLst>
      <p:ext uri="{BB962C8B-B14F-4D97-AF65-F5344CB8AC3E}">
        <p14:creationId xmlns:p14="http://schemas.microsoft.com/office/powerpoint/2010/main" val="2686504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286000" y="152400"/>
            <a:ext cx="4343400" cy="838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Microsoft CRM 3.0 was released on December 5, 2005</a:t>
            </a:r>
            <a:endParaRPr lang="en-US" sz="3600" dirty="0"/>
          </a:p>
        </p:txBody>
      </p:sp>
      <p:sp>
        <p:nvSpPr>
          <p:cNvPr id="6" name="TextBox 5"/>
          <p:cNvSpPr txBox="1"/>
          <p:nvPr/>
        </p:nvSpPr>
        <p:spPr>
          <a:xfrm>
            <a:off x="76200" y="1219200"/>
            <a:ext cx="8991600" cy="523220"/>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wrap="square" rtlCol="0">
            <a:spAutoFit/>
          </a:bodyPr>
          <a:lstStyle/>
          <a:p>
            <a:endParaRPr lang="en-US" sz="2800" dirty="0"/>
          </a:p>
        </p:txBody>
      </p:sp>
      <p:pic>
        <p:nvPicPr>
          <p:cNvPr id="2050" name="Picture 2" descr="Microsoft Dynamics CRM 3.0">
            <a:extLst>
              <a:ext uri="{FF2B5EF4-FFF2-40B4-BE49-F238E27FC236}">
                <a16:creationId xmlns:a16="http://schemas.microsoft.com/office/drawing/2014/main" id="{A59D9405-DB79-481D-BDFF-85DE99C73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2" y="1143000"/>
            <a:ext cx="8393693"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660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noGrp="1"/>
          </p:cNvSpPr>
          <p:nvPr>
            <p:ph idx="1"/>
          </p:nvPr>
        </p:nvSpPr>
        <p:spPr>
          <a:xfrm>
            <a:off x="457200" y="1600202"/>
            <a:ext cx="8229600" cy="2505301"/>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hlinkClick r:id="rId2"/>
              </a:rPr>
              <a:t>https://www.facebook.com/RasheedITLec/</a:t>
            </a:r>
            <a:endParaRPr lang="en-US" sz="2800" dirty="0"/>
          </a:p>
          <a:p>
            <a:pPr marL="0" indent="0">
              <a:buNone/>
            </a:pPr>
            <a:r>
              <a:rPr lang="en-US" sz="2800" dirty="0">
                <a:hlinkClick r:id="rId3"/>
              </a:rPr>
              <a:t>https://twitter.com/Rasheed_ITLec</a:t>
            </a:r>
            <a:endParaRPr lang="en-US" sz="2800" dirty="0"/>
          </a:p>
          <a:p>
            <a:pPr marL="0" indent="0">
              <a:buNone/>
            </a:pPr>
            <a:r>
              <a:rPr lang="en-US" sz="2800" dirty="0">
                <a:hlinkClick r:id="rId4"/>
              </a:rPr>
              <a:t>https://www.youtube.com/channel/UCI_UMrnQMXbE216WrsmqGpw</a:t>
            </a:r>
            <a:endParaRPr lang="ar-SA" sz="2800" dirty="0"/>
          </a:p>
          <a:p>
            <a:pPr marL="0" indent="0">
              <a:buNone/>
            </a:pPr>
            <a:endParaRPr lang="en-US" sz="2800" dirty="0"/>
          </a:p>
        </p:txBody>
      </p:sp>
      <p:sp>
        <p:nvSpPr>
          <p:cNvPr id="6" name="TextBox 5"/>
          <p:cNvSpPr txBox="1"/>
          <p:nvPr/>
        </p:nvSpPr>
        <p:spPr>
          <a:xfrm>
            <a:off x="5715000" y="5867400"/>
            <a:ext cx="2971800" cy="654784"/>
          </a:xfrm>
          <a:prstGeom prst="flowChartMultidocumen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sz="2800" dirty="0"/>
              <a:t>Thanks …</a:t>
            </a:r>
          </a:p>
        </p:txBody>
      </p:sp>
    </p:spTree>
    <p:extLst>
      <p:ext uri="{BB962C8B-B14F-4D97-AF65-F5344CB8AC3E}">
        <p14:creationId xmlns:p14="http://schemas.microsoft.com/office/powerpoint/2010/main" val="662840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286000" y="152400"/>
            <a:ext cx="4343400" cy="838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Microsoft CRM 4.0 was released on December , 2007</a:t>
            </a:r>
            <a:endParaRPr lang="en-US" sz="3600" dirty="0"/>
          </a:p>
        </p:txBody>
      </p:sp>
      <p:sp>
        <p:nvSpPr>
          <p:cNvPr id="6" name="TextBox 5"/>
          <p:cNvSpPr txBox="1"/>
          <p:nvPr/>
        </p:nvSpPr>
        <p:spPr>
          <a:xfrm>
            <a:off x="76200" y="1219200"/>
            <a:ext cx="8991600" cy="523220"/>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wrap="square" rtlCol="0">
            <a:spAutoFit/>
          </a:bodyPr>
          <a:lstStyle/>
          <a:p>
            <a:endParaRPr lang="en-US" sz="2800" dirty="0"/>
          </a:p>
        </p:txBody>
      </p:sp>
      <p:pic>
        <p:nvPicPr>
          <p:cNvPr id="3074" name="Picture 2" descr="UI_CRM4_2">
            <a:extLst>
              <a:ext uri="{FF2B5EF4-FFF2-40B4-BE49-F238E27FC236}">
                <a16:creationId xmlns:a16="http://schemas.microsoft.com/office/drawing/2014/main" id="{918E8C95-1FE8-45CD-BC09-5E96E3FB7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90601"/>
            <a:ext cx="6858000" cy="584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918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286000" y="152400"/>
            <a:ext cx="4343400" cy="838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Dynamics CRM 2011</a:t>
            </a:r>
          </a:p>
        </p:txBody>
      </p:sp>
      <p:sp>
        <p:nvSpPr>
          <p:cNvPr id="6" name="TextBox 5"/>
          <p:cNvSpPr txBox="1"/>
          <p:nvPr/>
        </p:nvSpPr>
        <p:spPr>
          <a:xfrm>
            <a:off x="76200" y="1219200"/>
            <a:ext cx="8991600" cy="523220"/>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wrap="square" rtlCol="0">
            <a:spAutoFit/>
          </a:bodyPr>
          <a:lstStyle/>
          <a:p>
            <a:endParaRPr lang="en-US" sz="2800" dirty="0"/>
          </a:p>
        </p:txBody>
      </p:sp>
      <p:pic>
        <p:nvPicPr>
          <p:cNvPr id="4098" name="Picture 2" descr="CRM2011_UI">
            <a:extLst>
              <a:ext uri="{FF2B5EF4-FFF2-40B4-BE49-F238E27FC236}">
                <a16:creationId xmlns:a16="http://schemas.microsoft.com/office/drawing/2014/main" id="{132F3CF8-25F6-43CF-A620-FECAE8A62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1219200"/>
            <a:ext cx="8072259"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056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286000" y="152400"/>
            <a:ext cx="4343400" cy="838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Dynamics CRM 2013</a:t>
            </a:r>
          </a:p>
        </p:txBody>
      </p:sp>
      <p:sp>
        <p:nvSpPr>
          <p:cNvPr id="6" name="TextBox 5"/>
          <p:cNvSpPr txBox="1"/>
          <p:nvPr/>
        </p:nvSpPr>
        <p:spPr>
          <a:xfrm>
            <a:off x="76200" y="1219200"/>
            <a:ext cx="8991600" cy="523220"/>
          </a:xfrm>
          <a:prstGeom prst="rect">
            <a:avLst/>
          </a:prstGeom>
          <a:solidFill>
            <a:schemeClr val="bg1">
              <a:lumMod val="95000"/>
              <a:alpha val="59000"/>
            </a:schemeClr>
          </a:solidFill>
          <a:ln>
            <a:gradFill flip="none" rotWithShape="1">
              <a:gsLst>
                <a:gs pos="100000">
                  <a:schemeClr val="tx1">
                    <a:lumMod val="95000"/>
                    <a:lumOff val="5000"/>
                  </a:schemeClr>
                </a:gs>
                <a:gs pos="0">
                  <a:schemeClr val="bg1">
                    <a:lumMod val="85000"/>
                  </a:schemeClr>
                </a:gs>
              </a:gsLst>
              <a:lin ang="2700000" scaled="1"/>
              <a:tileRect/>
            </a:gradFill>
          </a:ln>
        </p:spPr>
        <p:txBody>
          <a:bodyPr wrap="square" rtlCol="0">
            <a:spAutoFit/>
          </a:bodyPr>
          <a:lstStyle/>
          <a:p>
            <a:endParaRPr lang="en-US" sz="2800" dirty="0"/>
          </a:p>
        </p:txBody>
      </p:sp>
      <p:pic>
        <p:nvPicPr>
          <p:cNvPr id="5122" name="Picture 2" descr="CRM2013_web_small">
            <a:extLst>
              <a:ext uri="{FF2B5EF4-FFF2-40B4-BE49-F238E27FC236}">
                <a16:creationId xmlns:a16="http://schemas.microsoft.com/office/drawing/2014/main" id="{7BEA9D1D-4EA5-4855-B3E5-4706EE407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320956"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524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12997</TotalTime>
  <Words>2247</Words>
  <Application>Microsoft Office PowerPoint</Application>
  <PresentationFormat>On-screen Show (4:3)</PresentationFormat>
  <Paragraphs>402</Paragraphs>
  <Slides>60</Slides>
  <Notes>39</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Courier New</vt:lpstr>
      <vt:lpstr>Segoe UI</vt:lpstr>
      <vt:lpstr>Segoe UI Light</vt:lpstr>
      <vt:lpstr>Segoe UI Semibold</vt:lpstr>
      <vt:lpstr>Segoe UI Semilight</vt:lpstr>
      <vt:lpstr>Wingdings</vt:lpstr>
      <vt:lpstr>Office Theme</vt:lpstr>
      <vt:lpstr>PowerPoint Presentation</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PowerApp?</vt:lpstr>
      <vt:lpstr>What is Microsoft Power Platform?</vt:lpstr>
      <vt:lpstr>Unified Interface for model-driven apps in PowerApps</vt:lpstr>
      <vt:lpstr>Dynamics 365 Customer Engagement UI History </vt:lpstr>
      <vt:lpstr>Reasons for Microsoft investment in Unified Interface &amp; future direction</vt:lpstr>
      <vt:lpstr>Why should you move to Unified Interface?</vt:lpstr>
      <vt:lpstr>Why you should care to move to Unified Interface:</vt:lpstr>
      <vt:lpstr>Unified Interface introduces many new features over the legacy web client </vt:lpstr>
      <vt:lpstr>Unified Interface is the only place to benefit from opportunity to</vt:lpstr>
      <vt:lpstr>Unified Interface performance improvements </vt:lpstr>
      <vt:lpstr>Capabilities not yet on Unified Interface</vt:lpstr>
      <vt:lpstr>See &amp; compare!</vt:lpstr>
      <vt:lpstr>New Navigation Bar &amp; New Navigation Menu </vt:lpstr>
      <vt:lpstr>New Navigation Menu</vt:lpstr>
      <vt:lpstr>Improved Navigation Menu retains existing fundamental structure </vt:lpstr>
      <vt:lpstr>New Navigation Bar – improves support for your brand color and logo</vt:lpstr>
      <vt:lpstr>Dashboards – System or Personal continue as designed with improvements</vt:lpstr>
      <vt:lpstr>Views – System Views and Personal Views continue as designed </vt:lpstr>
      <vt:lpstr>Forms – what happens to my form customizations?</vt:lpstr>
      <vt:lpstr>Forms – Tabs navigation is now on top and easily discoverable</vt:lpstr>
      <vt:lpstr>Timeline - improved with more information density and better layout</vt:lpstr>
      <vt:lpstr>Business Process Flow - Improved</vt:lpstr>
      <vt:lpstr>Expand your existing investment from Desktop to Tablet, Phone, Outlook</vt:lpstr>
      <vt:lpstr>New! Calendar View Control boost context in date-oriented datasets </vt:lpstr>
      <vt:lpstr>Dashboards – Improved Timeline and New Calendar View Control</vt:lpstr>
      <vt:lpstr>New! Interactive Dashboards – multi-chart &amp; date range filtering</vt:lpstr>
      <vt:lpstr>New Interactive Dashboards – multi-chart &amp; date range filtering</vt:lpstr>
      <vt:lpstr>Boost productivity with new Record Set navigation</vt:lpstr>
      <vt:lpstr>Boost productivity with new Record Set navigation</vt:lpstr>
      <vt:lpstr>Improved Views use dynamic reflow for best experience in a given space </vt:lpstr>
      <vt:lpstr>Views and sub-grids reflow to best UI for the space given example</vt:lpstr>
      <vt:lpstr>Supercharge your Unified Interface Forms with new capabilities &amp; features!</vt:lpstr>
      <vt:lpstr>Settings in Unified Interface apps</vt:lpstr>
      <vt:lpstr>Use the new Unified Interface only (recommended)</vt:lpstr>
      <vt:lpstr>Set up "Unified Interface Only" mode</vt:lpstr>
      <vt:lpstr>Update your apps to Unified Interface</vt:lpstr>
      <vt:lpstr>Enable the hybrid experience</vt:lpstr>
      <vt:lpstr>View Process History</vt:lpstr>
      <vt:lpstr>Displaying Icons In A Unified Interface App</vt:lpstr>
      <vt:lpstr>Displaying Icons In A Unified Interface App</vt:lpstr>
      <vt:lpstr>Displaying Icons In A Unified Interface App</vt:lpstr>
      <vt:lpstr>Header</vt:lpstr>
      <vt:lpstr>Next Record</vt:lpstr>
      <vt:lpstr>Reference Panel</vt:lpstr>
      <vt:lpstr>Reference Panel</vt:lpstr>
      <vt:lpstr>When do I transition?</vt:lpstr>
      <vt:lpstr>Determine the transition path, maybe a hybrid of one of these 3 paths</vt:lpstr>
      <vt:lpstr>Important changes</vt:lpstr>
      <vt:lpstr>Some client APIs are deprecated</vt:lpstr>
      <vt:lpstr>What if not upgrade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Dina</dc:creator>
  <cp:lastModifiedBy>Rasheed Gomaa</cp:lastModifiedBy>
  <cp:revision>141</cp:revision>
  <dcterms:created xsi:type="dcterms:W3CDTF">2017-10-24T16:17:00Z</dcterms:created>
  <dcterms:modified xsi:type="dcterms:W3CDTF">2019-10-17T06:51:46Z</dcterms:modified>
</cp:coreProperties>
</file>